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0"/>
  </p:notesMasterIdLst>
  <p:sldIdLst>
    <p:sldId id="712" r:id="rId3"/>
    <p:sldId id="704" r:id="rId4"/>
    <p:sldId id="707" r:id="rId5"/>
    <p:sldId id="713" r:id="rId6"/>
    <p:sldId id="708" r:id="rId7"/>
    <p:sldId id="722" r:id="rId8"/>
    <p:sldId id="715" r:id="rId9"/>
    <p:sldId id="723" r:id="rId10"/>
    <p:sldId id="727" r:id="rId11"/>
    <p:sldId id="756" r:id="rId12"/>
    <p:sldId id="724" r:id="rId13"/>
    <p:sldId id="714" r:id="rId14"/>
    <p:sldId id="758" r:id="rId15"/>
    <p:sldId id="759" r:id="rId16"/>
    <p:sldId id="760" r:id="rId17"/>
    <p:sldId id="731" r:id="rId18"/>
    <p:sldId id="757" r:id="rId19"/>
  </p:sldIdLst>
  <p:sldSz cx="12192000" cy="6858000"/>
  <p:notesSz cx="6858000" cy="9144000"/>
  <p:embeddedFontLst>
    <p:embeddedFont>
      <p:font typeface="Calibri" panose="020F050202020403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等线" panose="02010600030101010101" pitchFamily="2" charset="-122"/>
      <p:regular r:id="rId27"/>
      <p:bold r:id="rId28"/>
    </p:embeddedFont>
    <p:embeddedFont>
      <p:font typeface="等线 Light" panose="02010600030101010101" pitchFamily="2" charset="-122"/>
      <p:regular r:id="rId29"/>
    </p:embeddedFont>
    <p:embeddedFont>
      <p:font typeface="华文行楷" panose="02010800040101010101" pitchFamily="2" charset="-122"/>
      <p:regular r:id="rId30"/>
    </p:embeddedFont>
    <p:embeddedFont>
      <p:font typeface="华文中宋" panose="02010600040101010101" pitchFamily="2" charset="-122"/>
      <p:regular r:id="rId31"/>
    </p:embeddedFont>
    <p:embeddedFont>
      <p:font typeface="微软雅黑" panose="020B0503020204020204" pitchFamily="34" charset="-122"/>
      <p:regular r:id="rId32"/>
      <p:bold r:id="rId33"/>
    </p:embeddedFont>
  </p:embeddedFontLst>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22">
          <p15:clr>
            <a:srgbClr val="A4A3A4"/>
          </p15:clr>
        </p15:guide>
        <p15:guide id="2" pos="23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826F6"/>
    <a:srgbClr val="F26790"/>
    <a:srgbClr val="F480A1"/>
    <a:srgbClr val="A6A6A6"/>
    <a:srgbClr val="595959"/>
    <a:srgbClr val="FCE0E8"/>
    <a:srgbClr val="FAC2D2"/>
    <a:srgbClr val="D17387"/>
    <a:srgbClr val="D76C7B"/>
    <a:srgbClr val="D1E6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3" autoAdjust="0"/>
    <p:restoredTop sz="96133" autoAdjust="0"/>
  </p:normalViewPr>
  <p:slideViewPr>
    <p:cSldViewPr snapToGrid="0">
      <p:cViewPr varScale="1">
        <p:scale>
          <a:sx n="78" d="100"/>
          <a:sy n="78" d="100"/>
        </p:scale>
        <p:origin x="96" y="264"/>
      </p:cViewPr>
      <p:guideLst>
        <p:guide orient="horz" pos="1822"/>
        <p:guide pos="234"/>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0"/>
    </p:cViewPr>
  </p:sorterViewPr>
  <p:notesViewPr>
    <p:cSldViewPr snapToGrid="0">
      <p:cViewPr varScale="1">
        <p:scale>
          <a:sx n="80" d="100"/>
          <a:sy n="80" d="100"/>
        </p:scale>
        <p:origin x="400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1.fntdata"/><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CE2929-4CAD-4121-980B-87415C1F3327}" type="datetimeFigureOut">
              <a:rPr lang="zh-CN" altLang="en-US" smtClean="0"/>
              <a:t>2019/3/25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96846-5470-452B-8EF3-C5F3FE4A3760}" type="slidenum">
              <a:rPr lang="zh-CN" altLang="en-US" smtClean="0"/>
              <a:t>‹#›</a:t>
            </a:fld>
            <a:endParaRPr lang="zh-CN" altLang="en-US"/>
          </a:p>
        </p:txBody>
      </p:sp>
    </p:spTree>
    <p:extLst>
      <p:ext uri="{BB962C8B-B14F-4D97-AF65-F5344CB8AC3E}">
        <p14:creationId xmlns:p14="http://schemas.microsoft.com/office/powerpoint/2010/main" val="2572971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spcAft>
                <a:spcPts val="1200"/>
              </a:spcAft>
            </a:pPr>
            <a:r>
              <a:rPr lang="en-US" altLang="zh-CN" sz="1200" dirty="0">
                <a:solidFill>
                  <a:schemeClr val="tx1">
                    <a:lumMod val="50000"/>
                    <a:lumOff val="50000"/>
                  </a:schemeClr>
                </a:solidFill>
                <a:latin typeface="华文中宋" panose="02010600040101010101" pitchFamily="2" charset="-122"/>
                <a:ea typeface="华文中宋" panose="02010600040101010101" pitchFamily="2" charset="-122"/>
                <a:cs typeface="Open Sans" panose="020B0606030504020204" pitchFamily="34" charset="0"/>
              </a:rPr>
              <a:t>PPT is a presentation from Microsoft Corporation and is widely used in personal resumes, work reports, year-end summaries, business training, teaching and training. Fully master the PPT skills, non-learning skills, become a stepping stone in the workplace, open the way to the workplace.</a:t>
            </a:r>
          </a:p>
          <a:p>
            <a:pPr algn="just">
              <a:spcAft>
                <a:spcPts val="1200"/>
              </a:spcAft>
            </a:pPr>
            <a:r>
              <a:rPr lang="en-US" altLang="zh-CN" sz="1200" dirty="0">
                <a:solidFill>
                  <a:schemeClr val="tx1">
                    <a:lumMod val="50000"/>
                    <a:lumOff val="50000"/>
                  </a:schemeClr>
                </a:solidFill>
                <a:latin typeface="华文中宋" panose="02010600040101010101" pitchFamily="2" charset="-122"/>
                <a:ea typeface="华文中宋" panose="02010600040101010101" pitchFamily="2" charset="-122"/>
                <a:cs typeface="Open Sans" panose="020B0606030504020204" pitchFamily="34" charset="0"/>
              </a:rPr>
              <a:t>Audience crowd: University students who are required by the teacher to demonstrate the curriculum. Newcomers who want to stand out from the competition just after graduation. Need to use the demonstration to enhance the persuasive workman.</a:t>
            </a:r>
            <a:endParaRPr lang="tr-TR" altLang="zh-CN" sz="1200" dirty="0">
              <a:solidFill>
                <a:schemeClr val="tx1">
                  <a:lumMod val="50000"/>
                  <a:lumOff val="50000"/>
                </a:schemeClr>
              </a:solidFill>
              <a:latin typeface="华文中宋" panose="02010600040101010101" pitchFamily="2" charset="-122"/>
              <a:ea typeface="华文中宋" panose="02010600040101010101" pitchFamily="2" charset="-122"/>
              <a:cs typeface="Open Sans" panose="020B0606030504020204" pitchFamily="34" charset="0"/>
            </a:endParaRPr>
          </a:p>
          <a:p>
            <a:endParaRPr lang="zh-CN" altLang="en-US" dirty="0"/>
          </a:p>
        </p:txBody>
      </p:sp>
      <p:sp>
        <p:nvSpPr>
          <p:cNvPr id="4" name="灯片编号占位符 3"/>
          <p:cNvSpPr>
            <a:spLocks noGrp="1"/>
          </p:cNvSpPr>
          <p:nvPr>
            <p:ph type="sldNum" sz="quarter" idx="5"/>
          </p:nvPr>
        </p:nvSpPr>
        <p:spPr/>
        <p:txBody>
          <a:bodyPr/>
          <a:lstStyle/>
          <a:p>
            <a:fld id="{FB496846-5470-452B-8EF3-C5F3FE4A3760}" type="slidenum">
              <a:rPr lang="zh-CN" altLang="en-US" smtClean="0"/>
              <a:t>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2019/3/25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2019/3/25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2019/3/25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DC84A0A-9557-475A-BD14-E2D664465CE3}" type="datetimeFigureOut">
              <a:rPr lang="zh-CN" altLang="en-US" smtClean="0"/>
              <a:t>2019/3/25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F60B6F69-3C63-41A6-9A86-13A5C355B0D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2019/3/25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2019/3/25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2019/3/25</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2019/3/25</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2019/3/25</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2019/3/25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2019/3/25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gif"/><Relationship Id="rId7" Type="http://schemas.openxmlformats.org/officeDocument/2006/relationships/image" Target="../media/image11.gif"/><Relationship Id="rId2" Type="http://schemas.openxmlformats.org/officeDocument/2006/relationships/image" Target="../media/image6.gif"/><Relationship Id="rId1" Type="http://schemas.openxmlformats.org/officeDocument/2006/relationships/slideLayout" Target="../slideLayouts/slideLayout2.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gif"/><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20.gif"/><Relationship Id="rId3" Type="http://schemas.openxmlformats.org/officeDocument/2006/relationships/image" Target="../media/image15.gif"/><Relationship Id="rId7" Type="http://schemas.openxmlformats.org/officeDocument/2006/relationships/image" Target="../media/image19.gif"/><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image" Target="../media/image18.gif"/><Relationship Id="rId5" Type="http://schemas.openxmlformats.org/officeDocument/2006/relationships/image" Target="../media/image17.gif"/><Relationship Id="rId4" Type="http://schemas.openxmlformats.org/officeDocument/2006/relationships/image" Target="../media/image16.gif"/></Relationships>
</file>

<file path=ppt/slides/_rels/slide15.xml.rels><?xml version="1.0" encoding="UTF-8" standalone="yes"?>
<Relationships xmlns="http://schemas.openxmlformats.org/package/2006/relationships"><Relationship Id="rId8" Type="http://schemas.openxmlformats.org/officeDocument/2006/relationships/image" Target="../media/image25.gif"/><Relationship Id="rId3" Type="http://schemas.openxmlformats.org/officeDocument/2006/relationships/image" Target="../media/image22.gif"/><Relationship Id="rId7" Type="http://schemas.openxmlformats.org/officeDocument/2006/relationships/image" Target="../media/image24.gif"/><Relationship Id="rId2" Type="http://schemas.openxmlformats.org/officeDocument/2006/relationships/image" Target="../media/image21.gif"/><Relationship Id="rId1" Type="http://schemas.openxmlformats.org/officeDocument/2006/relationships/slideLayout" Target="../slideLayouts/slideLayout2.xml"/><Relationship Id="rId6" Type="http://schemas.openxmlformats.org/officeDocument/2006/relationships/image" Target="../media/image15.gif"/><Relationship Id="rId5" Type="http://schemas.openxmlformats.org/officeDocument/2006/relationships/image" Target="../media/image14.gif"/><Relationship Id="rId10" Type="http://schemas.openxmlformats.org/officeDocument/2006/relationships/image" Target="../media/image26.jpg"/><Relationship Id="rId4" Type="http://schemas.openxmlformats.org/officeDocument/2006/relationships/image" Target="../media/image23.gif"/><Relationship Id="rId9" Type="http://schemas.openxmlformats.org/officeDocument/2006/relationships/image" Target="../media/image16.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tags" Target="../tags/tag27.xml"/><Relationship Id="rId3" Type="http://schemas.openxmlformats.org/officeDocument/2006/relationships/tags" Target="../tags/tag17.xml"/><Relationship Id="rId7" Type="http://schemas.openxmlformats.org/officeDocument/2006/relationships/tags" Target="../tags/tag21.xml"/><Relationship Id="rId12" Type="http://schemas.openxmlformats.org/officeDocument/2006/relationships/tags" Target="../tags/tag26.xml"/><Relationship Id="rId2" Type="http://schemas.openxmlformats.org/officeDocument/2006/relationships/tags" Target="../tags/tag16.xml"/><Relationship Id="rId16"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tags" Target="../tags/tag25.xml"/><Relationship Id="rId5" Type="http://schemas.openxmlformats.org/officeDocument/2006/relationships/tags" Target="../tags/tag19.xml"/><Relationship Id="rId15" Type="http://schemas.openxmlformats.org/officeDocument/2006/relationships/tags" Target="../tags/tag29.xml"/><Relationship Id="rId10" Type="http://schemas.openxmlformats.org/officeDocument/2006/relationships/tags" Target="../tags/tag24.xml"/><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tags" Target="../tags/tag28.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slideLayout" Target="../slideLayouts/slideLayout1.xml"/><Relationship Id="rId3" Type="http://schemas.openxmlformats.org/officeDocument/2006/relationships/tags" Target="../tags/tag32.xml"/><Relationship Id="rId21" Type="http://schemas.openxmlformats.org/officeDocument/2006/relationships/tags" Target="../tags/tag50.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tags" Target="../tags/tag54.xml"/><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tags" Target="../tags/tag53.xml"/><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tags" Target="../tags/tag52.xml"/><Relationship Id="rId10" Type="http://schemas.openxmlformats.org/officeDocument/2006/relationships/tags" Target="../tags/tag39.xml"/><Relationship Id="rId19" Type="http://schemas.openxmlformats.org/officeDocument/2006/relationships/tags" Target="../tags/tag48.xml"/><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tags" Target="../tags/tag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图片包含 人员, 水, 小, 墙壁&#10;&#10;已生成极高可信度的说明"/>
          <p:cNvPicPr>
            <a:picLocks noChangeAspect="1"/>
          </p:cNvPicPr>
          <p:nvPr/>
        </p:nvPicPr>
        <p:blipFill rotWithShape="1">
          <a:blip r:embed="rId2" cstate="print">
            <a:extLst>
              <a:ext uri="{28A0092B-C50C-407E-A947-70E740481C1C}">
                <a14:useLocalDpi xmlns:a14="http://schemas.microsoft.com/office/drawing/2010/main" val="0"/>
              </a:ext>
            </a:extLst>
          </a:blip>
          <a:srcRect l="2647" t="13704" r="16906" b="18263"/>
          <a:stretch>
            <a:fillRect/>
          </a:stretch>
        </p:blipFill>
        <p:spPr>
          <a:xfrm flipH="1">
            <a:off x="-1" y="0"/>
            <a:ext cx="12191997" cy="6858000"/>
          </a:xfrm>
          <a:prstGeom prst="rect">
            <a:avLst/>
          </a:prstGeom>
        </p:spPr>
      </p:pic>
      <p:sp>
        <p:nvSpPr>
          <p:cNvPr id="17" name="矩形 16"/>
          <p:cNvSpPr/>
          <p:nvPr/>
        </p:nvSpPr>
        <p:spPr>
          <a:xfrm>
            <a:off x="1125374" y="351692"/>
            <a:ext cx="10595181" cy="5795890"/>
          </a:xfrm>
          <a:prstGeom prst="rect">
            <a:avLst/>
          </a:prstGeom>
          <a:gradFill flip="none" rotWithShape="1">
            <a:gsLst>
              <a:gs pos="85000">
                <a:schemeClr val="bg1"/>
              </a:gs>
              <a:gs pos="52000">
                <a:schemeClr val="bg1">
                  <a:alpha val="56000"/>
                </a:schemeClr>
              </a:gs>
              <a:gs pos="26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 name="文本框 1"/>
          <p:cNvSpPr txBox="1"/>
          <p:nvPr/>
        </p:nvSpPr>
        <p:spPr>
          <a:xfrm>
            <a:off x="5081628" y="1941106"/>
            <a:ext cx="6638927" cy="1015663"/>
          </a:xfrm>
          <a:prstGeom prst="rect">
            <a:avLst/>
          </a:prstGeom>
          <a:noFill/>
        </p:spPr>
        <p:txBody>
          <a:bodyPr wrap="square" rtlCol="0">
            <a:spAutoFit/>
          </a:bodyPr>
          <a:lstStyle/>
          <a:p>
            <a:pPr algn="ctr"/>
            <a:r>
              <a:rPr lang="zh-CN" altLang="en-US" sz="6000" b="1" kern="2000" dirty="0">
                <a:solidFill>
                  <a:srgbClr val="F26790"/>
                </a:solidFill>
                <a:latin typeface="微软雅黑" panose="020B0503020204020204" pitchFamily="34" charset="-122"/>
                <a:ea typeface="微软雅黑" panose="020B0503020204020204" pitchFamily="34" charset="-122"/>
              </a:rPr>
              <a:t>小儿推拿知识讲座</a:t>
            </a:r>
          </a:p>
        </p:txBody>
      </p:sp>
      <p:sp>
        <p:nvSpPr>
          <p:cNvPr id="3" name="文本框 2"/>
          <p:cNvSpPr txBox="1"/>
          <p:nvPr/>
        </p:nvSpPr>
        <p:spPr>
          <a:xfrm>
            <a:off x="5910854" y="3355004"/>
            <a:ext cx="5261329" cy="523220"/>
          </a:xfrm>
          <a:prstGeom prst="rect">
            <a:avLst/>
          </a:prstGeom>
        </p:spPr>
        <p:txBody>
          <a:bodyPr>
            <a:spAutoFit/>
          </a:bodyPr>
          <a:lstStyle>
            <a:defPPr>
              <a:defRPr lang="zh-CN"/>
            </a:defPPr>
            <a:lvl1pPr algn="ctr">
              <a:defRPr sz="1000">
                <a:solidFill>
                  <a:schemeClr val="bg1">
                    <a:lumMod val="50000"/>
                  </a:schemeClr>
                </a:solidFill>
                <a:latin typeface="华文中宋" panose="02010600040101010101" pitchFamily="2" charset="-122"/>
                <a:ea typeface="华文中宋" panose="02010600040101010101" pitchFamily="2" charset="-122"/>
              </a:defRPr>
            </a:lvl1pPr>
          </a:lstStyle>
          <a:p>
            <a:pPr algn="ctr"/>
            <a:r>
              <a:rPr lang="zh-CN" sz="2800" b="1" dirty="0">
                <a:latin typeface="微软雅黑" pitchFamily="34" charset="-122"/>
                <a:ea typeface="微软雅黑" pitchFamily="34" charset="-122"/>
              </a:rPr>
              <a:t>万名宝妈，</a:t>
            </a:r>
            <a:r>
              <a:rPr lang="en-US" altLang="zh-CN" sz="2800" b="1" dirty="0">
                <a:latin typeface="微软雅黑" pitchFamily="34" charset="-122"/>
                <a:ea typeface="微软雅黑" pitchFamily="34" charset="-122"/>
              </a:rPr>
              <a:t>“</a:t>
            </a:r>
            <a:r>
              <a:rPr lang="zh-CN" altLang="en-US" sz="2800" b="1" dirty="0">
                <a:latin typeface="微软雅黑" pitchFamily="34" charset="-122"/>
                <a:ea typeface="微软雅黑" pitchFamily="34" charset="-122"/>
              </a:rPr>
              <a:t>爱欣甄选</a:t>
            </a:r>
            <a:r>
              <a:rPr lang="en-US" altLang="zh-CN" sz="2800" b="1" dirty="0">
                <a:latin typeface="微软雅黑" pitchFamily="34" charset="-122"/>
                <a:ea typeface="微软雅黑" pitchFamily="34" charset="-122"/>
              </a:rPr>
              <a:t>”</a:t>
            </a:r>
          </a:p>
        </p:txBody>
      </p:sp>
      <p:sp>
        <p:nvSpPr>
          <p:cNvPr id="4" name="矩形 3"/>
          <p:cNvSpPr/>
          <p:nvPr/>
        </p:nvSpPr>
        <p:spPr>
          <a:xfrm>
            <a:off x="5555943" y="4109452"/>
            <a:ext cx="5494979" cy="87293"/>
          </a:xfrm>
          <a:prstGeom prst="rect">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76C7B"/>
              </a:solidFill>
            </a:endParaRPr>
          </a:p>
        </p:txBody>
      </p:sp>
      <p:sp>
        <p:nvSpPr>
          <p:cNvPr id="9" name="矩形 8"/>
          <p:cNvSpPr/>
          <p:nvPr/>
        </p:nvSpPr>
        <p:spPr>
          <a:xfrm>
            <a:off x="6422964" y="611385"/>
            <a:ext cx="3587692" cy="923330"/>
          </a:xfrm>
          <a:prstGeom prst="rect">
            <a:avLst/>
          </a:prstGeom>
        </p:spPr>
        <p:txBody>
          <a:bodyPr wrap="square">
            <a:spAutoFit/>
          </a:bodyPr>
          <a:lstStyle/>
          <a:p>
            <a:pPr algn="dist"/>
            <a:r>
              <a:rPr lang="zh-CN" altLang="en-US" sz="5400" dirty="0">
                <a:solidFill>
                  <a:schemeClr val="bg1">
                    <a:lumMod val="85000"/>
                  </a:schemeClr>
                </a:solidFill>
                <a:latin typeface="华文行楷" panose="02010800040101010101" pitchFamily="2" charset="-122"/>
                <a:ea typeface="华文行楷" panose="02010800040101010101" pitchFamily="2" charset="-122"/>
              </a:rPr>
              <a:t>Child care</a:t>
            </a:r>
          </a:p>
        </p:txBody>
      </p:sp>
      <p:sp>
        <p:nvSpPr>
          <p:cNvPr id="8" name="文本框 7"/>
          <p:cNvSpPr txBox="1"/>
          <p:nvPr/>
        </p:nvSpPr>
        <p:spPr>
          <a:xfrm>
            <a:off x="5848143" y="4433940"/>
            <a:ext cx="3518912" cy="1015663"/>
          </a:xfrm>
          <a:prstGeom prst="rect">
            <a:avLst/>
          </a:prstGeom>
          <a:noFill/>
        </p:spPr>
        <p:txBody>
          <a:bodyPr wrap="none" rtlCol="0">
            <a:spAutoFit/>
          </a:body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主讲：吉林爱欣科技有限公司</a:t>
            </a:r>
          </a:p>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高级儿童推拿保健师</a:t>
            </a:r>
          </a:p>
          <a:p>
            <a:pPr algn="ct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李爽</a:t>
            </a:r>
          </a:p>
        </p:txBody>
      </p:sp>
      <p:sp>
        <p:nvSpPr>
          <p:cNvPr id="10" name="文本框 9"/>
          <p:cNvSpPr txBox="1"/>
          <p:nvPr/>
        </p:nvSpPr>
        <p:spPr>
          <a:xfrm>
            <a:off x="9628740" y="4459988"/>
            <a:ext cx="2018501" cy="369332"/>
          </a:xfrm>
          <a:prstGeom prst="rect">
            <a:avLst/>
          </a:prstGeom>
          <a:noFill/>
        </p:spPr>
        <p:txBody>
          <a:bodyPr wrap="none" rtlCol="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日期：</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2019/3/21</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Freeform 144"/>
          <p:cNvSpPr/>
          <p:nvPr/>
        </p:nvSpPr>
        <p:spPr bwMode="auto">
          <a:xfrm>
            <a:off x="5509325" y="4455544"/>
            <a:ext cx="244506" cy="264568"/>
          </a:xfrm>
          <a:custGeom>
            <a:avLst/>
            <a:gdLst>
              <a:gd name="T0" fmla="*/ 126 w 134"/>
              <a:gd name="T1" fmla="*/ 100 h 145"/>
              <a:gd name="T2" fmla="*/ 83 w 134"/>
              <a:gd name="T3" fmla="*/ 88 h 145"/>
              <a:gd name="T4" fmla="*/ 85 w 134"/>
              <a:gd name="T5" fmla="*/ 77 h 145"/>
              <a:gd name="T6" fmla="*/ 91 w 134"/>
              <a:gd name="T7" fmla="*/ 69 h 145"/>
              <a:gd name="T8" fmla="*/ 92 w 134"/>
              <a:gd name="T9" fmla="*/ 60 h 145"/>
              <a:gd name="T10" fmla="*/ 94 w 134"/>
              <a:gd name="T11" fmla="*/ 60 h 145"/>
              <a:gd name="T12" fmla="*/ 97 w 134"/>
              <a:gd name="T13" fmla="*/ 58 h 145"/>
              <a:gd name="T14" fmla="*/ 98 w 134"/>
              <a:gd name="T15" fmla="*/ 43 h 145"/>
              <a:gd name="T16" fmla="*/ 96 w 134"/>
              <a:gd name="T17" fmla="*/ 40 h 145"/>
              <a:gd name="T18" fmla="*/ 94 w 134"/>
              <a:gd name="T19" fmla="*/ 40 h 145"/>
              <a:gd name="T20" fmla="*/ 95 w 134"/>
              <a:gd name="T21" fmla="*/ 32 h 145"/>
              <a:gd name="T22" fmla="*/ 90 w 134"/>
              <a:gd name="T23" fmla="*/ 10 h 145"/>
              <a:gd name="T24" fmla="*/ 44 w 134"/>
              <a:gd name="T25" fmla="*/ 10 h 145"/>
              <a:gd name="T26" fmla="*/ 39 w 134"/>
              <a:gd name="T27" fmla="*/ 32 h 145"/>
              <a:gd name="T28" fmla="*/ 40 w 134"/>
              <a:gd name="T29" fmla="*/ 40 h 145"/>
              <a:gd name="T30" fmla="*/ 38 w 134"/>
              <a:gd name="T31" fmla="*/ 40 h 145"/>
              <a:gd name="T32" fmla="*/ 35 w 134"/>
              <a:gd name="T33" fmla="*/ 43 h 145"/>
              <a:gd name="T34" fmla="*/ 37 w 134"/>
              <a:gd name="T35" fmla="*/ 58 h 145"/>
              <a:gd name="T36" fmla="*/ 40 w 134"/>
              <a:gd name="T37" fmla="*/ 60 h 145"/>
              <a:gd name="T38" fmla="*/ 42 w 134"/>
              <a:gd name="T39" fmla="*/ 60 h 145"/>
              <a:gd name="T40" fmla="*/ 43 w 134"/>
              <a:gd name="T41" fmla="*/ 69 h 145"/>
              <a:gd name="T42" fmla="*/ 49 w 134"/>
              <a:gd name="T43" fmla="*/ 77 h 145"/>
              <a:gd name="T44" fmla="*/ 50 w 134"/>
              <a:gd name="T45" fmla="*/ 88 h 145"/>
              <a:gd name="T46" fmla="*/ 8 w 134"/>
              <a:gd name="T47" fmla="*/ 100 h 145"/>
              <a:gd name="T48" fmla="*/ 1 w 134"/>
              <a:gd name="T49" fmla="*/ 113 h 145"/>
              <a:gd name="T50" fmla="*/ 2 w 134"/>
              <a:gd name="T51" fmla="*/ 129 h 145"/>
              <a:gd name="T52" fmla="*/ 11 w 134"/>
              <a:gd name="T53" fmla="*/ 139 h 145"/>
              <a:gd name="T54" fmla="*/ 123 w 134"/>
              <a:gd name="T55" fmla="*/ 139 h 145"/>
              <a:gd name="T56" fmla="*/ 132 w 134"/>
              <a:gd name="T57" fmla="*/ 129 h 145"/>
              <a:gd name="T58" fmla="*/ 133 w 134"/>
              <a:gd name="T59" fmla="*/ 113 h 145"/>
              <a:gd name="T60" fmla="*/ 126 w 134"/>
              <a:gd name="T61"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 h="145">
                <a:moveTo>
                  <a:pt x="126" y="100"/>
                </a:moveTo>
                <a:cubicBezTo>
                  <a:pt x="113" y="93"/>
                  <a:pt x="98" y="89"/>
                  <a:pt x="83" y="88"/>
                </a:cubicBezTo>
                <a:cubicBezTo>
                  <a:pt x="84" y="84"/>
                  <a:pt x="84" y="81"/>
                  <a:pt x="85" y="77"/>
                </a:cubicBezTo>
                <a:cubicBezTo>
                  <a:pt x="88" y="75"/>
                  <a:pt x="91" y="72"/>
                  <a:pt x="91" y="69"/>
                </a:cubicBezTo>
                <a:cubicBezTo>
                  <a:pt x="91" y="66"/>
                  <a:pt x="92" y="63"/>
                  <a:pt x="92" y="60"/>
                </a:cubicBezTo>
                <a:cubicBezTo>
                  <a:pt x="92" y="60"/>
                  <a:pt x="93" y="60"/>
                  <a:pt x="94" y="60"/>
                </a:cubicBezTo>
                <a:cubicBezTo>
                  <a:pt x="95" y="61"/>
                  <a:pt x="97" y="59"/>
                  <a:pt x="97" y="58"/>
                </a:cubicBezTo>
                <a:cubicBezTo>
                  <a:pt x="98" y="43"/>
                  <a:pt x="98" y="43"/>
                  <a:pt x="98" y="43"/>
                </a:cubicBezTo>
                <a:cubicBezTo>
                  <a:pt x="98" y="41"/>
                  <a:pt x="97" y="40"/>
                  <a:pt x="96" y="40"/>
                </a:cubicBezTo>
                <a:cubicBezTo>
                  <a:pt x="95" y="40"/>
                  <a:pt x="95" y="40"/>
                  <a:pt x="94" y="40"/>
                </a:cubicBezTo>
                <a:cubicBezTo>
                  <a:pt x="94" y="37"/>
                  <a:pt x="95" y="34"/>
                  <a:pt x="95" y="32"/>
                </a:cubicBezTo>
                <a:cubicBezTo>
                  <a:pt x="95" y="28"/>
                  <a:pt x="97" y="17"/>
                  <a:pt x="90" y="10"/>
                </a:cubicBezTo>
                <a:cubicBezTo>
                  <a:pt x="79" y="0"/>
                  <a:pt x="55" y="0"/>
                  <a:pt x="44" y="10"/>
                </a:cubicBezTo>
                <a:cubicBezTo>
                  <a:pt x="36" y="17"/>
                  <a:pt x="38" y="28"/>
                  <a:pt x="39" y="32"/>
                </a:cubicBezTo>
                <a:cubicBezTo>
                  <a:pt x="39" y="34"/>
                  <a:pt x="39" y="37"/>
                  <a:pt x="40" y="40"/>
                </a:cubicBezTo>
                <a:cubicBezTo>
                  <a:pt x="39" y="40"/>
                  <a:pt x="39" y="40"/>
                  <a:pt x="38" y="40"/>
                </a:cubicBezTo>
                <a:cubicBezTo>
                  <a:pt x="36" y="40"/>
                  <a:pt x="35" y="41"/>
                  <a:pt x="35" y="43"/>
                </a:cubicBezTo>
                <a:cubicBezTo>
                  <a:pt x="37" y="58"/>
                  <a:pt x="37" y="58"/>
                  <a:pt x="37" y="58"/>
                </a:cubicBezTo>
                <a:cubicBezTo>
                  <a:pt x="37" y="59"/>
                  <a:pt x="39" y="61"/>
                  <a:pt x="40" y="60"/>
                </a:cubicBezTo>
                <a:cubicBezTo>
                  <a:pt x="41" y="60"/>
                  <a:pt x="41" y="60"/>
                  <a:pt x="42" y="60"/>
                </a:cubicBezTo>
                <a:cubicBezTo>
                  <a:pt x="42" y="63"/>
                  <a:pt x="43" y="66"/>
                  <a:pt x="43" y="69"/>
                </a:cubicBezTo>
                <a:cubicBezTo>
                  <a:pt x="43" y="72"/>
                  <a:pt x="46" y="75"/>
                  <a:pt x="49" y="77"/>
                </a:cubicBezTo>
                <a:cubicBezTo>
                  <a:pt x="49" y="81"/>
                  <a:pt x="50" y="84"/>
                  <a:pt x="50" y="88"/>
                </a:cubicBezTo>
                <a:cubicBezTo>
                  <a:pt x="36" y="89"/>
                  <a:pt x="21" y="93"/>
                  <a:pt x="8" y="100"/>
                </a:cubicBezTo>
                <a:cubicBezTo>
                  <a:pt x="3" y="102"/>
                  <a:pt x="0" y="108"/>
                  <a:pt x="1" y="113"/>
                </a:cubicBezTo>
                <a:cubicBezTo>
                  <a:pt x="1" y="118"/>
                  <a:pt x="2" y="123"/>
                  <a:pt x="2" y="129"/>
                </a:cubicBezTo>
                <a:cubicBezTo>
                  <a:pt x="3" y="133"/>
                  <a:pt x="7" y="138"/>
                  <a:pt x="11" y="139"/>
                </a:cubicBezTo>
                <a:cubicBezTo>
                  <a:pt x="48" y="145"/>
                  <a:pt x="86" y="145"/>
                  <a:pt x="123" y="139"/>
                </a:cubicBezTo>
                <a:cubicBezTo>
                  <a:pt x="127" y="138"/>
                  <a:pt x="131" y="133"/>
                  <a:pt x="132" y="129"/>
                </a:cubicBezTo>
                <a:cubicBezTo>
                  <a:pt x="132" y="123"/>
                  <a:pt x="133" y="118"/>
                  <a:pt x="133" y="113"/>
                </a:cubicBezTo>
                <a:cubicBezTo>
                  <a:pt x="134" y="108"/>
                  <a:pt x="131" y="102"/>
                  <a:pt x="126" y="100"/>
                </a:cubicBezTo>
                <a:close/>
              </a:path>
            </a:pathLst>
          </a:custGeom>
          <a:solidFill>
            <a:srgbClr val="5C52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nvGrpSpPr>
          <p:cNvPr id="12" name="组合 11"/>
          <p:cNvGrpSpPr/>
          <p:nvPr/>
        </p:nvGrpSpPr>
        <p:grpSpPr>
          <a:xfrm>
            <a:off x="9367055" y="4507524"/>
            <a:ext cx="261781" cy="255885"/>
            <a:chOff x="9694627" y="425476"/>
            <a:chExt cx="331074" cy="323617"/>
          </a:xfrm>
          <a:solidFill>
            <a:srgbClr val="595959"/>
          </a:solidFill>
        </p:grpSpPr>
        <p:sp>
          <p:nvSpPr>
            <p:cNvPr id="18" name="Freeform 93"/>
            <p:cNvSpPr>
              <a:spLocks noEditPoints="1"/>
            </p:cNvSpPr>
            <p:nvPr/>
          </p:nvSpPr>
          <p:spPr bwMode="auto">
            <a:xfrm>
              <a:off x="9694627" y="425476"/>
              <a:ext cx="331074" cy="323617"/>
            </a:xfrm>
            <a:custGeom>
              <a:avLst/>
              <a:gdLst>
                <a:gd name="T0" fmla="*/ 77 w 153"/>
                <a:gd name="T1" fmla="*/ 0 h 150"/>
                <a:gd name="T2" fmla="*/ 0 w 153"/>
                <a:gd name="T3" fmla="*/ 75 h 150"/>
                <a:gd name="T4" fmla="*/ 77 w 153"/>
                <a:gd name="T5" fmla="*/ 150 h 150"/>
                <a:gd name="T6" fmla="*/ 153 w 153"/>
                <a:gd name="T7" fmla="*/ 75 h 150"/>
                <a:gd name="T8" fmla="*/ 77 w 153"/>
                <a:gd name="T9" fmla="*/ 0 h 150"/>
                <a:gd name="T10" fmla="*/ 83 w 153"/>
                <a:gd name="T11" fmla="*/ 135 h 150"/>
                <a:gd name="T12" fmla="*/ 83 w 153"/>
                <a:gd name="T13" fmla="*/ 121 h 150"/>
                <a:gd name="T14" fmla="*/ 77 w 153"/>
                <a:gd name="T15" fmla="*/ 122 h 150"/>
                <a:gd name="T16" fmla="*/ 70 w 153"/>
                <a:gd name="T17" fmla="*/ 121 h 150"/>
                <a:gd name="T18" fmla="*/ 70 w 153"/>
                <a:gd name="T19" fmla="*/ 135 h 150"/>
                <a:gd name="T20" fmla="*/ 14 w 153"/>
                <a:gd name="T21" fmla="*/ 82 h 150"/>
                <a:gd name="T22" fmla="*/ 29 w 153"/>
                <a:gd name="T23" fmla="*/ 82 h 150"/>
                <a:gd name="T24" fmla="*/ 28 w 153"/>
                <a:gd name="T25" fmla="*/ 75 h 150"/>
                <a:gd name="T26" fmla="*/ 29 w 153"/>
                <a:gd name="T27" fmla="*/ 68 h 150"/>
                <a:gd name="T28" fmla="*/ 14 w 153"/>
                <a:gd name="T29" fmla="*/ 68 h 150"/>
                <a:gd name="T30" fmla="*/ 70 w 153"/>
                <a:gd name="T31" fmla="*/ 15 h 150"/>
                <a:gd name="T32" fmla="*/ 70 w 153"/>
                <a:gd name="T33" fmla="*/ 29 h 150"/>
                <a:gd name="T34" fmla="*/ 77 w 153"/>
                <a:gd name="T35" fmla="*/ 28 h 150"/>
                <a:gd name="T36" fmla="*/ 83 w 153"/>
                <a:gd name="T37" fmla="*/ 29 h 150"/>
                <a:gd name="T38" fmla="*/ 83 w 153"/>
                <a:gd name="T39" fmla="*/ 15 h 150"/>
                <a:gd name="T40" fmla="*/ 139 w 153"/>
                <a:gd name="T41" fmla="*/ 68 h 150"/>
                <a:gd name="T42" fmla="*/ 124 w 153"/>
                <a:gd name="T43" fmla="*/ 68 h 150"/>
                <a:gd name="T44" fmla="*/ 125 w 153"/>
                <a:gd name="T45" fmla="*/ 75 h 150"/>
                <a:gd name="T46" fmla="*/ 124 w 153"/>
                <a:gd name="T47" fmla="*/ 82 h 150"/>
                <a:gd name="T48" fmla="*/ 139 w 153"/>
                <a:gd name="T49" fmla="*/ 82 h 150"/>
                <a:gd name="T50" fmla="*/ 83 w 153"/>
                <a:gd name="T51" fmla="*/ 13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3" h="150">
                  <a:moveTo>
                    <a:pt x="77" y="0"/>
                  </a:moveTo>
                  <a:cubicBezTo>
                    <a:pt x="34" y="0"/>
                    <a:pt x="0" y="34"/>
                    <a:pt x="0" y="75"/>
                  </a:cubicBezTo>
                  <a:cubicBezTo>
                    <a:pt x="0" y="116"/>
                    <a:pt x="34" y="150"/>
                    <a:pt x="77" y="150"/>
                  </a:cubicBezTo>
                  <a:cubicBezTo>
                    <a:pt x="119" y="150"/>
                    <a:pt x="153" y="116"/>
                    <a:pt x="153" y="75"/>
                  </a:cubicBezTo>
                  <a:cubicBezTo>
                    <a:pt x="153" y="34"/>
                    <a:pt x="119" y="0"/>
                    <a:pt x="77" y="0"/>
                  </a:cubicBezTo>
                  <a:close/>
                  <a:moveTo>
                    <a:pt x="83" y="135"/>
                  </a:moveTo>
                  <a:cubicBezTo>
                    <a:pt x="83" y="121"/>
                    <a:pt x="83" y="121"/>
                    <a:pt x="83" y="121"/>
                  </a:cubicBezTo>
                  <a:cubicBezTo>
                    <a:pt x="81" y="122"/>
                    <a:pt x="79" y="122"/>
                    <a:pt x="77" y="122"/>
                  </a:cubicBezTo>
                  <a:cubicBezTo>
                    <a:pt x="74" y="122"/>
                    <a:pt x="72" y="122"/>
                    <a:pt x="70" y="121"/>
                  </a:cubicBezTo>
                  <a:cubicBezTo>
                    <a:pt x="70" y="135"/>
                    <a:pt x="70" y="135"/>
                    <a:pt x="70" y="135"/>
                  </a:cubicBezTo>
                  <a:cubicBezTo>
                    <a:pt x="41" y="132"/>
                    <a:pt x="18" y="110"/>
                    <a:pt x="14" y="82"/>
                  </a:cubicBezTo>
                  <a:cubicBezTo>
                    <a:pt x="29" y="82"/>
                    <a:pt x="29" y="82"/>
                    <a:pt x="29" y="82"/>
                  </a:cubicBezTo>
                  <a:cubicBezTo>
                    <a:pt x="28" y="80"/>
                    <a:pt x="28" y="77"/>
                    <a:pt x="28" y="75"/>
                  </a:cubicBezTo>
                  <a:cubicBezTo>
                    <a:pt x="28" y="73"/>
                    <a:pt x="28" y="70"/>
                    <a:pt x="29" y="68"/>
                  </a:cubicBezTo>
                  <a:cubicBezTo>
                    <a:pt x="14" y="68"/>
                    <a:pt x="14" y="68"/>
                    <a:pt x="14" y="68"/>
                  </a:cubicBezTo>
                  <a:cubicBezTo>
                    <a:pt x="18" y="40"/>
                    <a:pt x="41" y="18"/>
                    <a:pt x="70" y="15"/>
                  </a:cubicBezTo>
                  <a:cubicBezTo>
                    <a:pt x="70" y="29"/>
                    <a:pt x="70" y="29"/>
                    <a:pt x="70" y="29"/>
                  </a:cubicBezTo>
                  <a:cubicBezTo>
                    <a:pt x="72" y="28"/>
                    <a:pt x="74" y="28"/>
                    <a:pt x="77" y="28"/>
                  </a:cubicBezTo>
                  <a:cubicBezTo>
                    <a:pt x="79" y="28"/>
                    <a:pt x="81" y="28"/>
                    <a:pt x="83" y="29"/>
                  </a:cubicBezTo>
                  <a:cubicBezTo>
                    <a:pt x="83" y="15"/>
                    <a:pt x="83" y="15"/>
                    <a:pt x="83" y="15"/>
                  </a:cubicBezTo>
                  <a:cubicBezTo>
                    <a:pt x="112" y="18"/>
                    <a:pt x="135" y="40"/>
                    <a:pt x="139" y="68"/>
                  </a:cubicBezTo>
                  <a:cubicBezTo>
                    <a:pt x="124" y="68"/>
                    <a:pt x="124" y="68"/>
                    <a:pt x="124" y="68"/>
                  </a:cubicBezTo>
                  <a:cubicBezTo>
                    <a:pt x="125" y="70"/>
                    <a:pt x="125" y="73"/>
                    <a:pt x="125" y="75"/>
                  </a:cubicBezTo>
                  <a:cubicBezTo>
                    <a:pt x="125" y="77"/>
                    <a:pt x="125" y="80"/>
                    <a:pt x="124" y="82"/>
                  </a:cubicBezTo>
                  <a:cubicBezTo>
                    <a:pt x="139" y="82"/>
                    <a:pt x="139" y="82"/>
                    <a:pt x="139" y="82"/>
                  </a:cubicBezTo>
                  <a:cubicBezTo>
                    <a:pt x="135" y="110"/>
                    <a:pt x="112" y="132"/>
                    <a:pt x="83" y="1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9" name="Freeform 94"/>
            <p:cNvSpPr/>
            <p:nvPr/>
          </p:nvSpPr>
          <p:spPr bwMode="auto">
            <a:xfrm>
              <a:off x="9794545" y="477673"/>
              <a:ext cx="22370" cy="25353"/>
            </a:xfrm>
            <a:custGeom>
              <a:avLst/>
              <a:gdLst>
                <a:gd name="T0" fmla="*/ 4 w 10"/>
                <a:gd name="T1" fmla="*/ 12 h 12"/>
                <a:gd name="T2" fmla="*/ 10 w 10"/>
                <a:gd name="T3" fmla="*/ 9 h 12"/>
                <a:gd name="T4" fmla="*/ 6 w 10"/>
                <a:gd name="T5" fmla="*/ 2 h 12"/>
                <a:gd name="T6" fmla="*/ 3 w 10"/>
                <a:gd name="T7" fmla="*/ 0 h 12"/>
                <a:gd name="T8" fmla="*/ 1 w 10"/>
                <a:gd name="T9" fmla="*/ 1 h 12"/>
                <a:gd name="T10" fmla="*/ 0 w 10"/>
                <a:gd name="T11" fmla="*/ 3 h 12"/>
                <a:gd name="T12" fmla="*/ 0 w 10"/>
                <a:gd name="T13" fmla="*/ 6 h 12"/>
                <a:gd name="T14" fmla="*/ 4 w 10"/>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2">
                  <a:moveTo>
                    <a:pt x="4" y="12"/>
                  </a:moveTo>
                  <a:cubicBezTo>
                    <a:pt x="6" y="11"/>
                    <a:pt x="8" y="10"/>
                    <a:pt x="10" y="9"/>
                  </a:cubicBezTo>
                  <a:cubicBezTo>
                    <a:pt x="6" y="2"/>
                    <a:pt x="6" y="2"/>
                    <a:pt x="6" y="2"/>
                  </a:cubicBezTo>
                  <a:cubicBezTo>
                    <a:pt x="6" y="1"/>
                    <a:pt x="5" y="0"/>
                    <a:pt x="3" y="0"/>
                  </a:cubicBezTo>
                  <a:cubicBezTo>
                    <a:pt x="3" y="0"/>
                    <a:pt x="2" y="0"/>
                    <a:pt x="1" y="1"/>
                  </a:cubicBezTo>
                  <a:cubicBezTo>
                    <a:pt x="1" y="1"/>
                    <a:pt x="0" y="2"/>
                    <a:pt x="0" y="3"/>
                  </a:cubicBezTo>
                  <a:cubicBezTo>
                    <a:pt x="0" y="4"/>
                    <a:pt x="0" y="5"/>
                    <a:pt x="0" y="6"/>
                  </a:cubicBezTo>
                  <a:lnTo>
                    <a:pt x="4"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0" name="Freeform 95"/>
            <p:cNvSpPr/>
            <p:nvPr/>
          </p:nvSpPr>
          <p:spPr bwMode="auto">
            <a:xfrm>
              <a:off x="9904903" y="477673"/>
              <a:ext cx="23861" cy="25353"/>
            </a:xfrm>
            <a:custGeom>
              <a:avLst/>
              <a:gdLst>
                <a:gd name="T0" fmla="*/ 9 w 11"/>
                <a:gd name="T1" fmla="*/ 1 h 12"/>
                <a:gd name="T2" fmla="*/ 7 w 11"/>
                <a:gd name="T3" fmla="*/ 0 h 12"/>
                <a:gd name="T4" fmla="*/ 4 w 11"/>
                <a:gd name="T5" fmla="*/ 2 h 12"/>
                <a:gd name="T6" fmla="*/ 0 w 11"/>
                <a:gd name="T7" fmla="*/ 9 h 12"/>
                <a:gd name="T8" fmla="*/ 6 w 11"/>
                <a:gd name="T9" fmla="*/ 12 h 12"/>
                <a:gd name="T10" fmla="*/ 10 w 11"/>
                <a:gd name="T11" fmla="*/ 6 h 12"/>
                <a:gd name="T12" fmla="*/ 9 w 11"/>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9" y="1"/>
                  </a:moveTo>
                  <a:cubicBezTo>
                    <a:pt x="8" y="0"/>
                    <a:pt x="7" y="0"/>
                    <a:pt x="7" y="0"/>
                  </a:cubicBezTo>
                  <a:cubicBezTo>
                    <a:pt x="6" y="0"/>
                    <a:pt x="4" y="1"/>
                    <a:pt x="4" y="2"/>
                  </a:cubicBezTo>
                  <a:cubicBezTo>
                    <a:pt x="0" y="9"/>
                    <a:pt x="0" y="9"/>
                    <a:pt x="0" y="9"/>
                  </a:cubicBezTo>
                  <a:cubicBezTo>
                    <a:pt x="2" y="10"/>
                    <a:pt x="4" y="11"/>
                    <a:pt x="6" y="12"/>
                  </a:cubicBezTo>
                  <a:cubicBezTo>
                    <a:pt x="10" y="6"/>
                    <a:pt x="10" y="6"/>
                    <a:pt x="10" y="6"/>
                  </a:cubicBezTo>
                  <a:cubicBezTo>
                    <a:pt x="11" y="4"/>
                    <a:pt x="10" y="2"/>
                    <a:pt x="9"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1" name="Freeform 96"/>
            <p:cNvSpPr/>
            <p:nvPr/>
          </p:nvSpPr>
          <p:spPr bwMode="auto">
            <a:xfrm>
              <a:off x="9946660" y="520921"/>
              <a:ext cx="23861" cy="20879"/>
            </a:xfrm>
            <a:custGeom>
              <a:avLst/>
              <a:gdLst>
                <a:gd name="T0" fmla="*/ 10 w 11"/>
                <a:gd name="T1" fmla="*/ 7 h 10"/>
                <a:gd name="T2" fmla="*/ 11 w 11"/>
                <a:gd name="T3" fmla="*/ 5 h 10"/>
                <a:gd name="T4" fmla="*/ 11 w 11"/>
                <a:gd name="T5" fmla="*/ 2 h 10"/>
                <a:gd name="T6" fmla="*/ 8 w 11"/>
                <a:gd name="T7" fmla="*/ 0 h 10"/>
                <a:gd name="T8" fmla="*/ 6 w 11"/>
                <a:gd name="T9" fmla="*/ 1 h 10"/>
                <a:gd name="T10" fmla="*/ 0 w 11"/>
                <a:gd name="T11" fmla="*/ 4 h 10"/>
                <a:gd name="T12" fmla="*/ 4 w 11"/>
                <a:gd name="T13" fmla="*/ 10 h 10"/>
                <a:gd name="T14" fmla="*/ 10 w 11"/>
                <a:gd name="T15" fmla="*/ 7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10" y="7"/>
                  </a:moveTo>
                  <a:cubicBezTo>
                    <a:pt x="10" y="6"/>
                    <a:pt x="11" y="6"/>
                    <a:pt x="11" y="5"/>
                  </a:cubicBezTo>
                  <a:cubicBezTo>
                    <a:pt x="11" y="4"/>
                    <a:pt x="11" y="3"/>
                    <a:pt x="11" y="2"/>
                  </a:cubicBezTo>
                  <a:cubicBezTo>
                    <a:pt x="10" y="1"/>
                    <a:pt x="9" y="0"/>
                    <a:pt x="8" y="0"/>
                  </a:cubicBezTo>
                  <a:cubicBezTo>
                    <a:pt x="7" y="0"/>
                    <a:pt x="7" y="0"/>
                    <a:pt x="6" y="1"/>
                  </a:cubicBezTo>
                  <a:cubicBezTo>
                    <a:pt x="0" y="4"/>
                    <a:pt x="0" y="4"/>
                    <a:pt x="0" y="4"/>
                  </a:cubicBezTo>
                  <a:cubicBezTo>
                    <a:pt x="1" y="6"/>
                    <a:pt x="3" y="8"/>
                    <a:pt x="4" y="10"/>
                  </a:cubicBezTo>
                  <a:lnTo>
                    <a:pt x="10"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2" name="Freeform 97"/>
            <p:cNvSpPr/>
            <p:nvPr/>
          </p:nvSpPr>
          <p:spPr bwMode="auto">
            <a:xfrm>
              <a:off x="9751297" y="520921"/>
              <a:ext cx="23861" cy="20879"/>
            </a:xfrm>
            <a:custGeom>
              <a:avLst/>
              <a:gdLst>
                <a:gd name="T0" fmla="*/ 3 w 11"/>
                <a:gd name="T1" fmla="*/ 0 h 10"/>
                <a:gd name="T2" fmla="*/ 0 w 11"/>
                <a:gd name="T3" fmla="*/ 2 h 10"/>
                <a:gd name="T4" fmla="*/ 0 w 11"/>
                <a:gd name="T5" fmla="*/ 5 h 10"/>
                <a:gd name="T6" fmla="*/ 1 w 11"/>
                <a:gd name="T7" fmla="*/ 7 h 10"/>
                <a:gd name="T8" fmla="*/ 7 w 11"/>
                <a:gd name="T9" fmla="*/ 10 h 10"/>
                <a:gd name="T10" fmla="*/ 11 w 11"/>
                <a:gd name="T11" fmla="*/ 4 h 10"/>
                <a:gd name="T12" fmla="*/ 5 w 11"/>
                <a:gd name="T13" fmla="*/ 1 h 10"/>
                <a:gd name="T14" fmla="*/ 3 w 11"/>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3" y="0"/>
                  </a:moveTo>
                  <a:cubicBezTo>
                    <a:pt x="2" y="0"/>
                    <a:pt x="1" y="1"/>
                    <a:pt x="0" y="2"/>
                  </a:cubicBezTo>
                  <a:cubicBezTo>
                    <a:pt x="0" y="3"/>
                    <a:pt x="0" y="4"/>
                    <a:pt x="0" y="5"/>
                  </a:cubicBezTo>
                  <a:cubicBezTo>
                    <a:pt x="0" y="6"/>
                    <a:pt x="1" y="6"/>
                    <a:pt x="1" y="7"/>
                  </a:cubicBezTo>
                  <a:cubicBezTo>
                    <a:pt x="7" y="10"/>
                    <a:pt x="7" y="10"/>
                    <a:pt x="7" y="10"/>
                  </a:cubicBezTo>
                  <a:cubicBezTo>
                    <a:pt x="8" y="8"/>
                    <a:pt x="10" y="6"/>
                    <a:pt x="11" y="4"/>
                  </a:cubicBezTo>
                  <a:cubicBezTo>
                    <a:pt x="5" y="1"/>
                    <a:pt x="5" y="1"/>
                    <a:pt x="5" y="1"/>
                  </a:cubicBezTo>
                  <a:cubicBezTo>
                    <a:pt x="5" y="0"/>
                    <a:pt x="4"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3" name="Freeform 98"/>
            <p:cNvSpPr/>
            <p:nvPr/>
          </p:nvSpPr>
          <p:spPr bwMode="auto">
            <a:xfrm>
              <a:off x="9946660" y="632770"/>
              <a:ext cx="23861" cy="22370"/>
            </a:xfrm>
            <a:custGeom>
              <a:avLst/>
              <a:gdLst>
                <a:gd name="T0" fmla="*/ 11 w 11"/>
                <a:gd name="T1" fmla="*/ 5 h 10"/>
                <a:gd name="T2" fmla="*/ 10 w 11"/>
                <a:gd name="T3" fmla="*/ 3 h 10"/>
                <a:gd name="T4" fmla="*/ 4 w 11"/>
                <a:gd name="T5" fmla="*/ 0 h 10"/>
                <a:gd name="T6" fmla="*/ 0 w 11"/>
                <a:gd name="T7" fmla="*/ 6 h 10"/>
                <a:gd name="T8" fmla="*/ 6 w 11"/>
                <a:gd name="T9" fmla="*/ 9 h 10"/>
                <a:gd name="T10" fmla="*/ 8 w 11"/>
                <a:gd name="T11" fmla="*/ 10 h 10"/>
                <a:gd name="T12" fmla="*/ 11 w 11"/>
                <a:gd name="T13" fmla="*/ 8 h 10"/>
                <a:gd name="T14" fmla="*/ 11 w 11"/>
                <a:gd name="T15" fmla="*/ 5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11" y="5"/>
                  </a:moveTo>
                  <a:cubicBezTo>
                    <a:pt x="11" y="4"/>
                    <a:pt x="10" y="4"/>
                    <a:pt x="10" y="3"/>
                  </a:cubicBezTo>
                  <a:cubicBezTo>
                    <a:pt x="4" y="0"/>
                    <a:pt x="4" y="0"/>
                    <a:pt x="4" y="0"/>
                  </a:cubicBezTo>
                  <a:cubicBezTo>
                    <a:pt x="3" y="2"/>
                    <a:pt x="1" y="4"/>
                    <a:pt x="0" y="6"/>
                  </a:cubicBezTo>
                  <a:cubicBezTo>
                    <a:pt x="6" y="9"/>
                    <a:pt x="6" y="9"/>
                    <a:pt x="6" y="9"/>
                  </a:cubicBezTo>
                  <a:cubicBezTo>
                    <a:pt x="7" y="10"/>
                    <a:pt x="7" y="10"/>
                    <a:pt x="8" y="10"/>
                  </a:cubicBezTo>
                  <a:cubicBezTo>
                    <a:pt x="9" y="10"/>
                    <a:pt x="10" y="9"/>
                    <a:pt x="11" y="8"/>
                  </a:cubicBezTo>
                  <a:cubicBezTo>
                    <a:pt x="11" y="7"/>
                    <a:pt x="11" y="6"/>
                    <a:pt x="11"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4" name="Freeform 99"/>
            <p:cNvSpPr/>
            <p:nvPr/>
          </p:nvSpPr>
          <p:spPr bwMode="auto">
            <a:xfrm>
              <a:off x="9751297" y="632770"/>
              <a:ext cx="23861" cy="22370"/>
            </a:xfrm>
            <a:custGeom>
              <a:avLst/>
              <a:gdLst>
                <a:gd name="T0" fmla="*/ 1 w 11"/>
                <a:gd name="T1" fmla="*/ 3 h 10"/>
                <a:gd name="T2" fmla="*/ 0 w 11"/>
                <a:gd name="T3" fmla="*/ 5 h 10"/>
                <a:gd name="T4" fmla="*/ 0 w 11"/>
                <a:gd name="T5" fmla="*/ 8 h 10"/>
                <a:gd name="T6" fmla="*/ 3 w 11"/>
                <a:gd name="T7" fmla="*/ 10 h 10"/>
                <a:gd name="T8" fmla="*/ 5 w 11"/>
                <a:gd name="T9" fmla="*/ 9 h 10"/>
                <a:gd name="T10" fmla="*/ 11 w 11"/>
                <a:gd name="T11" fmla="*/ 6 h 10"/>
                <a:gd name="T12" fmla="*/ 7 w 11"/>
                <a:gd name="T13" fmla="*/ 0 h 10"/>
                <a:gd name="T14" fmla="*/ 1 w 11"/>
                <a:gd name="T15" fmla="*/ 3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1" y="3"/>
                  </a:moveTo>
                  <a:cubicBezTo>
                    <a:pt x="1" y="4"/>
                    <a:pt x="0" y="4"/>
                    <a:pt x="0" y="5"/>
                  </a:cubicBezTo>
                  <a:cubicBezTo>
                    <a:pt x="0" y="6"/>
                    <a:pt x="0" y="7"/>
                    <a:pt x="0" y="8"/>
                  </a:cubicBezTo>
                  <a:cubicBezTo>
                    <a:pt x="1" y="9"/>
                    <a:pt x="2" y="10"/>
                    <a:pt x="3" y="10"/>
                  </a:cubicBezTo>
                  <a:cubicBezTo>
                    <a:pt x="4" y="10"/>
                    <a:pt x="5" y="10"/>
                    <a:pt x="5" y="9"/>
                  </a:cubicBezTo>
                  <a:cubicBezTo>
                    <a:pt x="11" y="6"/>
                    <a:pt x="11" y="6"/>
                    <a:pt x="11" y="6"/>
                  </a:cubicBezTo>
                  <a:cubicBezTo>
                    <a:pt x="10" y="4"/>
                    <a:pt x="8" y="2"/>
                    <a:pt x="7" y="0"/>
                  </a:cubicBezTo>
                  <a:lnTo>
                    <a:pt x="1"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5" name="Freeform 100"/>
            <p:cNvSpPr/>
            <p:nvPr/>
          </p:nvSpPr>
          <p:spPr bwMode="auto">
            <a:xfrm>
              <a:off x="9904903" y="671545"/>
              <a:ext cx="23861" cy="26844"/>
            </a:xfrm>
            <a:custGeom>
              <a:avLst/>
              <a:gdLst>
                <a:gd name="T0" fmla="*/ 6 w 11"/>
                <a:gd name="T1" fmla="*/ 0 h 12"/>
                <a:gd name="T2" fmla="*/ 0 w 11"/>
                <a:gd name="T3" fmla="*/ 4 h 12"/>
                <a:gd name="T4" fmla="*/ 4 w 11"/>
                <a:gd name="T5" fmla="*/ 10 h 12"/>
                <a:gd name="T6" fmla="*/ 7 w 11"/>
                <a:gd name="T7" fmla="*/ 12 h 12"/>
                <a:gd name="T8" fmla="*/ 9 w 11"/>
                <a:gd name="T9" fmla="*/ 11 h 12"/>
                <a:gd name="T10" fmla="*/ 10 w 11"/>
                <a:gd name="T11" fmla="*/ 7 h 12"/>
                <a:gd name="T12" fmla="*/ 6 w 11"/>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6" y="0"/>
                  </a:moveTo>
                  <a:cubicBezTo>
                    <a:pt x="4" y="1"/>
                    <a:pt x="2" y="3"/>
                    <a:pt x="0" y="4"/>
                  </a:cubicBezTo>
                  <a:cubicBezTo>
                    <a:pt x="4" y="10"/>
                    <a:pt x="4" y="10"/>
                    <a:pt x="4" y="10"/>
                  </a:cubicBezTo>
                  <a:cubicBezTo>
                    <a:pt x="4" y="11"/>
                    <a:pt x="6" y="12"/>
                    <a:pt x="7" y="12"/>
                  </a:cubicBezTo>
                  <a:cubicBezTo>
                    <a:pt x="7" y="12"/>
                    <a:pt x="8" y="12"/>
                    <a:pt x="9" y="11"/>
                  </a:cubicBezTo>
                  <a:cubicBezTo>
                    <a:pt x="10" y="10"/>
                    <a:pt x="11" y="8"/>
                    <a:pt x="10" y="7"/>
                  </a:cubicBezTo>
                  <a:lnTo>
                    <a:pt x="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6" name="Freeform 101"/>
            <p:cNvSpPr/>
            <p:nvPr/>
          </p:nvSpPr>
          <p:spPr bwMode="auto">
            <a:xfrm>
              <a:off x="9794545" y="671545"/>
              <a:ext cx="22370" cy="26844"/>
            </a:xfrm>
            <a:custGeom>
              <a:avLst/>
              <a:gdLst>
                <a:gd name="T0" fmla="*/ 0 w 10"/>
                <a:gd name="T1" fmla="*/ 7 h 12"/>
                <a:gd name="T2" fmla="*/ 0 w 10"/>
                <a:gd name="T3" fmla="*/ 9 h 12"/>
                <a:gd name="T4" fmla="*/ 1 w 10"/>
                <a:gd name="T5" fmla="*/ 11 h 12"/>
                <a:gd name="T6" fmla="*/ 3 w 10"/>
                <a:gd name="T7" fmla="*/ 12 h 12"/>
                <a:gd name="T8" fmla="*/ 6 w 10"/>
                <a:gd name="T9" fmla="*/ 10 h 12"/>
                <a:gd name="T10" fmla="*/ 10 w 10"/>
                <a:gd name="T11" fmla="*/ 4 h 12"/>
                <a:gd name="T12" fmla="*/ 4 w 10"/>
                <a:gd name="T13" fmla="*/ 0 h 12"/>
                <a:gd name="T14" fmla="*/ 0 w 10"/>
                <a:gd name="T15" fmla="*/ 7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2">
                  <a:moveTo>
                    <a:pt x="0" y="7"/>
                  </a:moveTo>
                  <a:cubicBezTo>
                    <a:pt x="0" y="7"/>
                    <a:pt x="0" y="8"/>
                    <a:pt x="0" y="9"/>
                  </a:cubicBezTo>
                  <a:cubicBezTo>
                    <a:pt x="0" y="10"/>
                    <a:pt x="1" y="11"/>
                    <a:pt x="1" y="11"/>
                  </a:cubicBezTo>
                  <a:cubicBezTo>
                    <a:pt x="2" y="12"/>
                    <a:pt x="3" y="12"/>
                    <a:pt x="3" y="12"/>
                  </a:cubicBezTo>
                  <a:cubicBezTo>
                    <a:pt x="5" y="12"/>
                    <a:pt x="6" y="11"/>
                    <a:pt x="6" y="10"/>
                  </a:cubicBezTo>
                  <a:cubicBezTo>
                    <a:pt x="10" y="4"/>
                    <a:pt x="10" y="4"/>
                    <a:pt x="10" y="4"/>
                  </a:cubicBezTo>
                  <a:cubicBezTo>
                    <a:pt x="8" y="3"/>
                    <a:pt x="6" y="1"/>
                    <a:pt x="4" y="0"/>
                  </a:cubicBezTo>
                  <a:lnTo>
                    <a:pt x="0"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7" name="Oval 102"/>
            <p:cNvSpPr>
              <a:spLocks noChangeArrowheads="1"/>
            </p:cNvSpPr>
            <p:nvPr/>
          </p:nvSpPr>
          <p:spPr bwMode="auto">
            <a:xfrm>
              <a:off x="9848233" y="576100"/>
              <a:ext cx="23861" cy="23861"/>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8" name="Freeform 103"/>
            <p:cNvSpPr/>
            <p:nvPr/>
          </p:nvSpPr>
          <p:spPr bwMode="auto">
            <a:xfrm>
              <a:off x="9812441" y="507499"/>
              <a:ext cx="58162" cy="67110"/>
            </a:xfrm>
            <a:custGeom>
              <a:avLst/>
              <a:gdLst>
                <a:gd name="T0" fmla="*/ 27 w 27"/>
                <a:gd name="T1" fmla="*/ 30 h 31"/>
                <a:gd name="T2" fmla="*/ 27 w 27"/>
                <a:gd name="T3" fmla="*/ 8 h 31"/>
                <a:gd name="T4" fmla="*/ 22 w 27"/>
                <a:gd name="T5" fmla="*/ 4 h 31"/>
                <a:gd name="T6" fmla="*/ 17 w 27"/>
                <a:gd name="T7" fmla="*/ 9 h 31"/>
                <a:gd name="T8" fmla="*/ 17 w 27"/>
                <a:gd name="T9" fmla="*/ 21 h 31"/>
                <a:gd name="T10" fmla="*/ 6 w 27"/>
                <a:gd name="T11" fmla="*/ 2 h 31"/>
                <a:gd name="T12" fmla="*/ 2 w 27"/>
                <a:gd name="T13" fmla="*/ 1 h 31"/>
                <a:gd name="T14" fmla="*/ 1 w 27"/>
                <a:gd name="T15" fmla="*/ 5 h 31"/>
                <a:gd name="T16" fmla="*/ 16 w 27"/>
                <a:gd name="T17" fmla="*/ 31 h 31"/>
                <a:gd name="T18" fmla="*/ 22 w 27"/>
                <a:gd name="T19" fmla="*/ 29 h 31"/>
                <a:gd name="T20" fmla="*/ 27 w 27"/>
                <a:gd name="T2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31">
                  <a:moveTo>
                    <a:pt x="27" y="30"/>
                  </a:moveTo>
                  <a:cubicBezTo>
                    <a:pt x="27" y="8"/>
                    <a:pt x="27" y="8"/>
                    <a:pt x="27" y="8"/>
                  </a:cubicBezTo>
                  <a:cubicBezTo>
                    <a:pt x="27" y="6"/>
                    <a:pt x="25" y="4"/>
                    <a:pt x="22" y="4"/>
                  </a:cubicBezTo>
                  <a:cubicBezTo>
                    <a:pt x="19" y="4"/>
                    <a:pt x="17" y="6"/>
                    <a:pt x="17" y="9"/>
                  </a:cubicBezTo>
                  <a:cubicBezTo>
                    <a:pt x="17" y="21"/>
                    <a:pt x="17" y="21"/>
                    <a:pt x="17" y="21"/>
                  </a:cubicBezTo>
                  <a:cubicBezTo>
                    <a:pt x="6" y="2"/>
                    <a:pt x="6" y="2"/>
                    <a:pt x="6" y="2"/>
                  </a:cubicBezTo>
                  <a:cubicBezTo>
                    <a:pt x="6" y="0"/>
                    <a:pt x="4" y="0"/>
                    <a:pt x="2" y="1"/>
                  </a:cubicBezTo>
                  <a:cubicBezTo>
                    <a:pt x="1" y="2"/>
                    <a:pt x="0" y="3"/>
                    <a:pt x="1" y="5"/>
                  </a:cubicBezTo>
                  <a:cubicBezTo>
                    <a:pt x="16" y="31"/>
                    <a:pt x="16" y="31"/>
                    <a:pt x="16" y="31"/>
                  </a:cubicBezTo>
                  <a:cubicBezTo>
                    <a:pt x="18" y="30"/>
                    <a:pt x="20" y="29"/>
                    <a:pt x="22" y="29"/>
                  </a:cubicBezTo>
                  <a:cubicBezTo>
                    <a:pt x="24" y="29"/>
                    <a:pt x="26" y="29"/>
                    <a:pt x="2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a:picLocks noChangeAspect="1"/>
          </p:cNvPicPr>
          <p:nvPr/>
        </p:nvPicPr>
        <p:blipFill>
          <a:blip r:embed="rId2" cstate="print">
            <a:extLst>
              <a:ext uri="{28A0092B-C50C-407E-A947-70E740481C1C}">
                <a14:useLocalDpi xmlns:a14="http://schemas.microsoft.com/office/drawing/2010/main" val="0"/>
              </a:ext>
            </a:extLst>
          </a:blip>
          <a:srcRect t="25039" b="8455"/>
          <a:stretch>
            <a:fillRect/>
          </a:stretch>
        </p:blipFill>
        <p:spPr>
          <a:xfrm>
            <a:off x="4641237" y="2251282"/>
            <a:ext cx="2909526" cy="2909526"/>
          </a:xfrm>
          <a:custGeom>
            <a:avLst/>
            <a:gdLst>
              <a:gd name="connsiteX0" fmla="*/ 1454763 w 2909526"/>
              <a:gd name="connsiteY0" fmla="*/ 0 h 2909526"/>
              <a:gd name="connsiteX1" fmla="*/ 2909526 w 2909526"/>
              <a:gd name="connsiteY1" fmla="*/ 1454763 h 2909526"/>
              <a:gd name="connsiteX2" fmla="*/ 1454763 w 2909526"/>
              <a:gd name="connsiteY2" fmla="*/ 2909526 h 2909526"/>
              <a:gd name="connsiteX3" fmla="*/ 0 w 2909526"/>
              <a:gd name="connsiteY3" fmla="*/ 1454763 h 2909526"/>
              <a:gd name="connsiteX4" fmla="*/ 1454763 w 2909526"/>
              <a:gd name="connsiteY4" fmla="*/ 0 h 2909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9526" h="2909526">
                <a:moveTo>
                  <a:pt x="1454763" y="0"/>
                </a:moveTo>
                <a:cubicBezTo>
                  <a:pt x="2258206" y="0"/>
                  <a:pt x="2909526" y="651320"/>
                  <a:pt x="2909526" y="1454763"/>
                </a:cubicBezTo>
                <a:cubicBezTo>
                  <a:pt x="2909526" y="2258206"/>
                  <a:pt x="2258206" y="2909526"/>
                  <a:pt x="1454763" y="2909526"/>
                </a:cubicBezTo>
                <a:cubicBezTo>
                  <a:pt x="651320" y="2909526"/>
                  <a:pt x="0" y="2258206"/>
                  <a:pt x="0" y="1454763"/>
                </a:cubicBezTo>
                <a:cubicBezTo>
                  <a:pt x="0" y="651320"/>
                  <a:pt x="651320" y="0"/>
                  <a:pt x="1454763" y="0"/>
                </a:cubicBezTo>
                <a:close/>
              </a:path>
            </a:pathLst>
          </a:custGeom>
        </p:spPr>
      </p:pic>
      <p:sp>
        <p:nvSpPr>
          <p:cNvPr id="5" name="平行四边形 4"/>
          <p:cNvSpPr/>
          <p:nvPr/>
        </p:nvSpPr>
        <p:spPr>
          <a:xfrm>
            <a:off x="533400" y="108792"/>
            <a:ext cx="177800" cy="655605"/>
          </a:xfrm>
          <a:prstGeom prst="parallelogram">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2" name="平行四边形 1"/>
          <p:cNvSpPr/>
          <p:nvPr/>
        </p:nvSpPr>
        <p:spPr>
          <a:xfrm>
            <a:off x="444500" y="0"/>
            <a:ext cx="177800" cy="655605"/>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800100" y="256540"/>
            <a:ext cx="35109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b="1" dirty="0">
                <a:solidFill>
                  <a:srgbClr val="F26790"/>
                </a:solidFill>
                <a:latin typeface="微软雅黑" panose="020B0503020204020204" pitchFamily="34" charset="-122"/>
                <a:ea typeface="微软雅黑" panose="020B0503020204020204" pitchFamily="34" charset="-122"/>
              </a:rPr>
              <a:t>为什么要在春季做推拿</a:t>
            </a:r>
          </a:p>
        </p:txBody>
      </p:sp>
      <p:cxnSp>
        <p:nvCxnSpPr>
          <p:cNvPr id="6" name="Straight Connector 33"/>
          <p:cNvCxnSpPr/>
          <p:nvPr/>
        </p:nvCxnSpPr>
        <p:spPr>
          <a:xfrm>
            <a:off x="7944062" y="3723713"/>
            <a:ext cx="2318865" cy="0"/>
          </a:xfrm>
          <a:prstGeom prst="line">
            <a:avLst/>
          </a:prstGeom>
          <a:ln w="50800">
            <a:solidFill>
              <a:srgbClr val="F26790"/>
            </a:solidFill>
          </a:ln>
        </p:spPr>
        <p:style>
          <a:lnRef idx="1">
            <a:schemeClr val="accent1"/>
          </a:lnRef>
          <a:fillRef idx="0">
            <a:schemeClr val="accent1"/>
          </a:fillRef>
          <a:effectRef idx="0">
            <a:schemeClr val="accent1"/>
          </a:effectRef>
          <a:fontRef idx="minor">
            <a:schemeClr val="tx1"/>
          </a:fontRef>
        </p:style>
      </p:cxnSp>
      <p:cxnSp>
        <p:nvCxnSpPr>
          <p:cNvPr id="7" name="Straight Connector 39"/>
          <p:cNvCxnSpPr/>
          <p:nvPr/>
        </p:nvCxnSpPr>
        <p:spPr>
          <a:xfrm>
            <a:off x="1946671" y="3723713"/>
            <a:ext cx="2318865" cy="0"/>
          </a:xfrm>
          <a:prstGeom prst="line">
            <a:avLst/>
          </a:prstGeom>
          <a:ln w="50800">
            <a:solidFill>
              <a:srgbClr val="A6A6A6"/>
            </a:solidFill>
          </a:ln>
        </p:spPr>
        <p:style>
          <a:lnRef idx="1">
            <a:schemeClr val="accent1"/>
          </a:lnRef>
          <a:fillRef idx="0">
            <a:schemeClr val="accent1"/>
          </a:fillRef>
          <a:effectRef idx="0">
            <a:schemeClr val="accent1"/>
          </a:effectRef>
          <a:fontRef idx="minor">
            <a:schemeClr val="tx1"/>
          </a:fontRef>
        </p:style>
      </p:cxnSp>
      <p:grpSp>
        <p:nvGrpSpPr>
          <p:cNvPr id="8" name="Group 36"/>
          <p:cNvGrpSpPr/>
          <p:nvPr/>
        </p:nvGrpSpPr>
        <p:grpSpPr>
          <a:xfrm>
            <a:off x="1946671" y="1345887"/>
            <a:ext cx="5942555" cy="4669495"/>
            <a:chOff x="5286829" y="4733928"/>
            <a:chExt cx="9878840" cy="7762519"/>
          </a:xfrm>
        </p:grpSpPr>
        <p:sp>
          <p:nvSpPr>
            <p:cNvPr id="9" name="Arc 29"/>
            <p:cNvSpPr/>
            <p:nvPr/>
          </p:nvSpPr>
          <p:spPr>
            <a:xfrm flipH="1" flipV="1">
              <a:off x="9112658" y="5638800"/>
              <a:ext cx="6053011" cy="6053011"/>
            </a:xfrm>
            <a:prstGeom prst="arc">
              <a:avLst/>
            </a:prstGeom>
            <a:ln w="63500">
              <a:solidFill>
                <a:srgbClr val="A6A6A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sz="1050">
                <a:latin typeface="微软雅黑" panose="020B0503020204020204" pitchFamily="34" charset="-122"/>
                <a:ea typeface="微软雅黑" panose="020B0503020204020204" pitchFamily="34" charset="-122"/>
              </a:endParaRPr>
            </a:p>
          </p:txBody>
        </p:sp>
        <p:grpSp>
          <p:nvGrpSpPr>
            <p:cNvPr id="10" name="Group 32"/>
            <p:cNvGrpSpPr/>
            <p:nvPr/>
          </p:nvGrpSpPr>
          <p:grpSpPr>
            <a:xfrm>
              <a:off x="5286829" y="4733928"/>
              <a:ext cx="9878840" cy="6843583"/>
              <a:chOff x="5286829" y="4733928"/>
              <a:chExt cx="9878840" cy="6843583"/>
            </a:xfrm>
          </p:grpSpPr>
          <p:sp>
            <p:nvSpPr>
              <p:cNvPr id="12" name="Arc 28"/>
              <p:cNvSpPr/>
              <p:nvPr/>
            </p:nvSpPr>
            <p:spPr>
              <a:xfrm flipH="1">
                <a:off x="9112658" y="5524500"/>
                <a:ext cx="6053011" cy="6053011"/>
              </a:xfrm>
              <a:prstGeom prst="arc">
                <a:avLst/>
              </a:prstGeom>
              <a:ln w="63500">
                <a:solidFill>
                  <a:srgbClr val="F2679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sz="1050">
                  <a:latin typeface="微软雅黑" panose="020B0503020204020204" pitchFamily="34" charset="-122"/>
                  <a:ea typeface="微软雅黑" panose="020B0503020204020204" pitchFamily="34" charset="-122"/>
                </a:endParaRPr>
              </a:p>
            </p:txBody>
          </p:sp>
          <p:cxnSp>
            <p:nvCxnSpPr>
              <p:cNvPr id="13" name="Straight Connector 38"/>
              <p:cNvCxnSpPr/>
              <p:nvPr/>
            </p:nvCxnSpPr>
            <p:spPr>
              <a:xfrm>
                <a:off x="5286829" y="8534400"/>
                <a:ext cx="3859393" cy="0"/>
              </a:xfrm>
              <a:prstGeom prst="line">
                <a:avLst/>
              </a:prstGeom>
              <a:ln w="50800">
                <a:solidFill>
                  <a:srgbClr val="F26790"/>
                </a:solidFill>
              </a:ln>
            </p:spPr>
            <p:style>
              <a:lnRef idx="1">
                <a:schemeClr val="accent1"/>
              </a:lnRef>
              <a:fillRef idx="0">
                <a:schemeClr val="accent1"/>
              </a:fillRef>
              <a:effectRef idx="0">
                <a:schemeClr val="accent1"/>
              </a:effectRef>
              <a:fontRef idx="minor">
                <a:schemeClr val="tx1"/>
              </a:fontRef>
            </p:style>
          </p:cxnSp>
          <p:cxnSp>
            <p:nvCxnSpPr>
              <p:cNvPr id="14" name="Straight Connector 42"/>
              <p:cNvCxnSpPr/>
              <p:nvPr/>
            </p:nvCxnSpPr>
            <p:spPr>
              <a:xfrm flipV="1">
                <a:off x="12125551" y="4733928"/>
                <a:ext cx="0" cy="819150"/>
              </a:xfrm>
              <a:prstGeom prst="line">
                <a:avLst/>
              </a:prstGeom>
              <a:ln w="50800">
                <a:solidFill>
                  <a:srgbClr val="F26790"/>
                </a:solidFill>
              </a:ln>
            </p:spPr>
            <p:style>
              <a:lnRef idx="1">
                <a:schemeClr val="accent1"/>
              </a:lnRef>
              <a:fillRef idx="0">
                <a:schemeClr val="accent1"/>
              </a:fillRef>
              <a:effectRef idx="0">
                <a:schemeClr val="accent1"/>
              </a:effectRef>
              <a:fontRef idx="minor">
                <a:schemeClr val="tx1"/>
              </a:fontRef>
            </p:style>
          </p:cxnSp>
        </p:grpSp>
        <p:cxnSp>
          <p:nvCxnSpPr>
            <p:cNvPr id="11" name="Straight Connector 46"/>
            <p:cNvCxnSpPr/>
            <p:nvPr/>
          </p:nvCxnSpPr>
          <p:spPr>
            <a:xfrm flipV="1">
              <a:off x="12130314" y="11677297"/>
              <a:ext cx="0" cy="819150"/>
            </a:xfrm>
            <a:prstGeom prst="line">
              <a:avLst/>
            </a:prstGeom>
            <a:ln w="50800">
              <a:solidFill>
                <a:srgbClr val="A6A6A6"/>
              </a:solidFill>
            </a:ln>
          </p:spPr>
          <p:style>
            <a:lnRef idx="1">
              <a:schemeClr val="accent1"/>
            </a:lnRef>
            <a:fillRef idx="0">
              <a:schemeClr val="accent1"/>
            </a:fillRef>
            <a:effectRef idx="0">
              <a:schemeClr val="accent1"/>
            </a:effectRef>
            <a:fontRef idx="minor">
              <a:schemeClr val="tx1"/>
            </a:fontRef>
          </p:style>
        </p:cxnSp>
      </p:grpSp>
      <p:grpSp>
        <p:nvGrpSpPr>
          <p:cNvPr id="15" name="Group 35"/>
          <p:cNvGrpSpPr/>
          <p:nvPr/>
        </p:nvGrpSpPr>
        <p:grpSpPr>
          <a:xfrm>
            <a:off x="4311642" y="1345887"/>
            <a:ext cx="5954014" cy="4669495"/>
            <a:chOff x="9218332" y="4733928"/>
            <a:chExt cx="9897890" cy="7762519"/>
          </a:xfrm>
        </p:grpSpPr>
        <p:sp>
          <p:nvSpPr>
            <p:cNvPr id="16" name="Arc 30"/>
            <p:cNvSpPr/>
            <p:nvPr/>
          </p:nvSpPr>
          <p:spPr>
            <a:xfrm flipV="1">
              <a:off x="9218332" y="5638800"/>
              <a:ext cx="6053011" cy="6053011"/>
            </a:xfrm>
            <a:prstGeom prst="arc">
              <a:avLst/>
            </a:prstGeom>
            <a:ln w="63500">
              <a:solidFill>
                <a:srgbClr val="F2679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sz="1050">
                <a:latin typeface="微软雅黑" panose="020B0503020204020204" pitchFamily="34" charset="-122"/>
                <a:ea typeface="微软雅黑" panose="020B0503020204020204" pitchFamily="34" charset="-122"/>
              </a:endParaRPr>
            </a:p>
          </p:txBody>
        </p:sp>
        <p:grpSp>
          <p:nvGrpSpPr>
            <p:cNvPr id="17" name="Group 34"/>
            <p:cNvGrpSpPr/>
            <p:nvPr/>
          </p:nvGrpSpPr>
          <p:grpSpPr>
            <a:xfrm>
              <a:off x="9218332" y="4733928"/>
              <a:ext cx="9897890" cy="6843583"/>
              <a:chOff x="9218332" y="4733928"/>
              <a:chExt cx="9897890" cy="6843583"/>
            </a:xfrm>
          </p:grpSpPr>
          <p:sp>
            <p:nvSpPr>
              <p:cNvPr id="19" name="Arc 8"/>
              <p:cNvSpPr/>
              <p:nvPr/>
            </p:nvSpPr>
            <p:spPr>
              <a:xfrm>
                <a:off x="9218332" y="5524500"/>
                <a:ext cx="6053011" cy="6053011"/>
              </a:xfrm>
              <a:prstGeom prst="arc">
                <a:avLst/>
              </a:prstGeom>
              <a:ln w="63500">
                <a:solidFill>
                  <a:srgbClr val="A6A6A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sz="1050">
                  <a:latin typeface="微软雅黑" panose="020B0503020204020204" pitchFamily="34" charset="-122"/>
                  <a:ea typeface="微软雅黑" panose="020B0503020204020204" pitchFamily="34" charset="-122"/>
                </a:endParaRPr>
              </a:p>
            </p:txBody>
          </p:sp>
          <p:cxnSp>
            <p:nvCxnSpPr>
              <p:cNvPr id="20" name="Straight Connector 12"/>
              <p:cNvCxnSpPr/>
              <p:nvPr/>
            </p:nvCxnSpPr>
            <p:spPr>
              <a:xfrm>
                <a:off x="15242315" y="8534400"/>
                <a:ext cx="3873907" cy="0"/>
              </a:xfrm>
              <a:prstGeom prst="line">
                <a:avLst/>
              </a:prstGeom>
              <a:ln w="50800">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21" name="Straight Connector 44"/>
              <p:cNvCxnSpPr/>
              <p:nvPr/>
            </p:nvCxnSpPr>
            <p:spPr>
              <a:xfrm flipV="1">
                <a:off x="12258676" y="4733928"/>
                <a:ext cx="0" cy="819150"/>
              </a:xfrm>
              <a:prstGeom prst="line">
                <a:avLst/>
              </a:prstGeom>
              <a:ln w="50800">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18" name="Straight Connector 47"/>
            <p:cNvCxnSpPr/>
            <p:nvPr/>
          </p:nvCxnSpPr>
          <p:spPr>
            <a:xfrm flipV="1">
              <a:off x="12263664" y="11677297"/>
              <a:ext cx="0" cy="819150"/>
            </a:xfrm>
            <a:prstGeom prst="line">
              <a:avLst/>
            </a:prstGeom>
            <a:ln w="50800">
              <a:solidFill>
                <a:srgbClr val="F26790"/>
              </a:solidFill>
            </a:ln>
          </p:spPr>
          <p:style>
            <a:lnRef idx="1">
              <a:schemeClr val="accent1"/>
            </a:lnRef>
            <a:fillRef idx="0">
              <a:schemeClr val="accent1"/>
            </a:fillRef>
            <a:effectRef idx="0">
              <a:schemeClr val="accent1"/>
            </a:effectRef>
            <a:fontRef idx="minor">
              <a:schemeClr val="tx1"/>
            </a:fontRef>
          </p:style>
        </p:cxnSp>
      </p:grpSp>
      <p:sp>
        <p:nvSpPr>
          <p:cNvPr id="22" name="TextBox 31"/>
          <p:cNvSpPr txBox="1"/>
          <p:nvPr/>
        </p:nvSpPr>
        <p:spPr>
          <a:xfrm>
            <a:off x="6154180" y="1337918"/>
            <a:ext cx="546946" cy="461665"/>
          </a:xfrm>
          <a:prstGeom prst="rect">
            <a:avLst/>
          </a:prstGeom>
          <a:noFill/>
        </p:spPr>
        <p:txBody>
          <a:bodyPr wrap="none" rtlCol="0">
            <a:spAutoFit/>
          </a:bodyPr>
          <a:lstStyle/>
          <a:p>
            <a:pPr algn="ctr"/>
            <a:r>
              <a:rPr lang="tr-TR" sz="2400" dirty="0">
                <a:solidFill>
                  <a:srgbClr val="A6A6A6"/>
                </a:solidFill>
                <a:latin typeface="微软雅黑" panose="020B0503020204020204" pitchFamily="34" charset="-122"/>
                <a:ea typeface="微软雅黑" panose="020B0503020204020204" pitchFamily="34" charset="-122"/>
                <a:cs typeface="Open Sans Extrabold" panose="020B0906030804020204" pitchFamily="34" charset="0"/>
              </a:rPr>
              <a:t>01</a:t>
            </a:r>
          </a:p>
        </p:txBody>
      </p:sp>
      <p:sp>
        <p:nvSpPr>
          <p:cNvPr id="23" name="TextBox 48"/>
          <p:cNvSpPr txBox="1"/>
          <p:nvPr/>
        </p:nvSpPr>
        <p:spPr>
          <a:xfrm>
            <a:off x="8001287" y="3807204"/>
            <a:ext cx="546946" cy="461665"/>
          </a:xfrm>
          <a:prstGeom prst="rect">
            <a:avLst/>
          </a:prstGeom>
          <a:noFill/>
        </p:spPr>
        <p:txBody>
          <a:bodyPr wrap="none" rtlCol="0">
            <a:spAutoFit/>
          </a:bodyPr>
          <a:lstStyle/>
          <a:p>
            <a:pPr algn="ctr"/>
            <a:r>
              <a:rPr lang="tr-TR" sz="2400">
                <a:solidFill>
                  <a:srgbClr val="F26790"/>
                </a:solidFill>
                <a:latin typeface="微软雅黑" panose="020B0503020204020204" pitchFamily="34" charset="-122"/>
                <a:ea typeface="微软雅黑" panose="020B0503020204020204" pitchFamily="34" charset="-122"/>
                <a:cs typeface="Open Sans Extrabold" panose="020B0906030804020204" pitchFamily="34" charset="0"/>
              </a:rPr>
              <a:t>02</a:t>
            </a:r>
          </a:p>
        </p:txBody>
      </p:sp>
      <p:sp>
        <p:nvSpPr>
          <p:cNvPr id="24" name="TextBox 49"/>
          <p:cNvSpPr txBox="1"/>
          <p:nvPr/>
        </p:nvSpPr>
        <p:spPr>
          <a:xfrm>
            <a:off x="5446725" y="5592147"/>
            <a:ext cx="546946" cy="461665"/>
          </a:xfrm>
          <a:prstGeom prst="rect">
            <a:avLst/>
          </a:prstGeom>
          <a:noFill/>
        </p:spPr>
        <p:txBody>
          <a:bodyPr wrap="none" rtlCol="0">
            <a:spAutoFit/>
          </a:bodyPr>
          <a:lstStyle/>
          <a:p>
            <a:pPr algn="ctr"/>
            <a:r>
              <a:rPr lang="tr-TR" sz="2400">
                <a:solidFill>
                  <a:srgbClr val="A6A6A6"/>
                </a:solidFill>
                <a:latin typeface="微软雅黑" panose="020B0503020204020204" pitchFamily="34" charset="-122"/>
                <a:ea typeface="微软雅黑" panose="020B0503020204020204" pitchFamily="34" charset="-122"/>
                <a:cs typeface="Open Sans Extrabold" panose="020B0906030804020204" pitchFamily="34" charset="0"/>
              </a:rPr>
              <a:t>03</a:t>
            </a:r>
          </a:p>
        </p:txBody>
      </p:sp>
      <p:sp>
        <p:nvSpPr>
          <p:cNvPr id="25" name="TextBox 50"/>
          <p:cNvSpPr txBox="1"/>
          <p:nvPr/>
        </p:nvSpPr>
        <p:spPr>
          <a:xfrm>
            <a:off x="3585500" y="3077511"/>
            <a:ext cx="546946" cy="461665"/>
          </a:xfrm>
          <a:prstGeom prst="rect">
            <a:avLst/>
          </a:prstGeom>
          <a:noFill/>
        </p:spPr>
        <p:txBody>
          <a:bodyPr wrap="none" rtlCol="0">
            <a:spAutoFit/>
          </a:bodyPr>
          <a:lstStyle/>
          <a:p>
            <a:pPr algn="ctr"/>
            <a:r>
              <a:rPr lang="tr-TR" sz="2400" dirty="0">
                <a:solidFill>
                  <a:srgbClr val="F26790"/>
                </a:solidFill>
                <a:latin typeface="微软雅黑" panose="020B0503020204020204" pitchFamily="34" charset="-122"/>
                <a:ea typeface="微软雅黑" panose="020B0503020204020204" pitchFamily="34" charset="-122"/>
                <a:cs typeface="Open Sans Extrabold" panose="020B0906030804020204" pitchFamily="34" charset="0"/>
              </a:rPr>
              <a:t>04</a:t>
            </a:r>
          </a:p>
        </p:txBody>
      </p:sp>
      <p:sp>
        <p:nvSpPr>
          <p:cNvPr id="27" name="Rectangle 60"/>
          <p:cNvSpPr/>
          <p:nvPr/>
        </p:nvSpPr>
        <p:spPr>
          <a:xfrm>
            <a:off x="640707" y="1693045"/>
            <a:ext cx="3670935" cy="1938992"/>
          </a:xfrm>
          <a:prstGeom prst="rect">
            <a:avLst/>
          </a:prstGeom>
        </p:spPr>
        <p:txBody>
          <a:bodyPr wrap="square">
            <a:spAutoFit/>
          </a:bodyPr>
          <a:lstStyle/>
          <a:p>
            <a:pPr>
              <a:lnSpc>
                <a:spcPct val="150000"/>
              </a:lnSpc>
            </a:pPr>
            <a:r>
              <a:rPr lang="en-US" altLang="zh-CN" sz="2000" b="1" dirty="0">
                <a:solidFill>
                  <a:schemeClr val="bg1">
                    <a:lumMod val="50000"/>
                  </a:schemeClr>
                </a:solidFill>
                <a:latin typeface="微软雅黑" pitchFamily="34" charset="-122"/>
                <a:ea typeface="微软雅黑" pitchFamily="34" charset="-122"/>
              </a:rPr>
              <a:t>       </a:t>
            </a:r>
            <a:r>
              <a:rPr lang="zh-CN" sz="2000" b="1" dirty="0">
                <a:solidFill>
                  <a:schemeClr val="bg1">
                    <a:lumMod val="50000"/>
                  </a:schemeClr>
                </a:solidFill>
                <a:latin typeface="微软雅黑" pitchFamily="34" charset="-122"/>
                <a:ea typeface="微软雅黑" pitchFamily="34" charset="-122"/>
              </a:rPr>
              <a:t>可以有改善宝宝在春季容易犯的面红目赤，急躁易怒，失眠多梦，入睡困难，易醒不安等病症</a:t>
            </a:r>
          </a:p>
        </p:txBody>
      </p:sp>
      <p:sp>
        <p:nvSpPr>
          <p:cNvPr id="31" name="Rectangle 69"/>
          <p:cNvSpPr/>
          <p:nvPr/>
        </p:nvSpPr>
        <p:spPr>
          <a:xfrm>
            <a:off x="8001287" y="1691388"/>
            <a:ext cx="3885913" cy="1938992"/>
          </a:xfrm>
          <a:prstGeom prst="rect">
            <a:avLst/>
          </a:prstGeom>
        </p:spPr>
        <p:txBody>
          <a:bodyPr wrap="square">
            <a:spAutoFit/>
          </a:bodyPr>
          <a:lstStyle/>
          <a:p>
            <a:pPr>
              <a:lnSpc>
                <a:spcPct val="150000"/>
              </a:lnSpc>
            </a:pPr>
            <a:r>
              <a:rPr lang="en-US" altLang="zh-CN" sz="2000" b="1" dirty="0">
                <a:solidFill>
                  <a:schemeClr val="bg1">
                    <a:lumMod val="50000"/>
                  </a:schemeClr>
                </a:solidFill>
                <a:latin typeface="微软雅黑" pitchFamily="34" charset="-122"/>
                <a:ea typeface="微软雅黑" pitchFamily="34" charset="-122"/>
              </a:rPr>
              <a:t>      </a:t>
            </a:r>
            <a:r>
              <a:rPr lang="zh-CN" sz="2000" b="1" dirty="0">
                <a:solidFill>
                  <a:schemeClr val="bg1">
                    <a:lumMod val="50000"/>
                  </a:schemeClr>
                </a:solidFill>
                <a:latin typeface="微软雅黑" pitchFamily="34" charset="-122"/>
                <a:ea typeface="微软雅黑" pitchFamily="34" charset="-122"/>
              </a:rPr>
              <a:t>宝宝在春季进行小儿推拿保健，可以调节宝宝的脾胃功能，改善食欲，调理宣肺功能，增强宝宝免疫力功能</a:t>
            </a:r>
          </a:p>
        </p:txBody>
      </p:sp>
      <p:sp>
        <p:nvSpPr>
          <p:cNvPr id="32" name="Rectangle 72"/>
          <p:cNvSpPr/>
          <p:nvPr/>
        </p:nvSpPr>
        <p:spPr>
          <a:xfrm>
            <a:off x="783005" y="4345651"/>
            <a:ext cx="3528637" cy="1477328"/>
          </a:xfrm>
          <a:prstGeom prst="rect">
            <a:avLst/>
          </a:prstGeom>
        </p:spPr>
        <p:txBody>
          <a:bodyPr wrap="square">
            <a:spAutoFit/>
          </a:bodyPr>
          <a:lstStyle/>
          <a:p>
            <a:pPr>
              <a:lnSpc>
                <a:spcPct val="150000"/>
              </a:lnSpc>
            </a:pPr>
            <a:r>
              <a:rPr lang="en-US" altLang="zh-CN" sz="2000" b="1" dirty="0">
                <a:solidFill>
                  <a:schemeClr val="bg1">
                    <a:lumMod val="50000"/>
                  </a:schemeClr>
                </a:solidFill>
                <a:latin typeface="微软雅黑" pitchFamily="34" charset="-122"/>
                <a:ea typeface="微软雅黑" pitchFamily="34" charset="-122"/>
              </a:rPr>
              <a:t>      </a:t>
            </a:r>
            <a:r>
              <a:rPr lang="zh-CN" sz="2000" b="1" dirty="0">
                <a:solidFill>
                  <a:schemeClr val="bg1">
                    <a:lumMod val="50000"/>
                  </a:schemeClr>
                </a:solidFill>
                <a:latin typeface="微软雅黑" pitchFamily="34" charset="-122"/>
                <a:ea typeface="微软雅黑" pitchFamily="34" charset="-122"/>
              </a:rPr>
              <a:t>春季是增长身高最快的季节。合理的推拿可以帮助孩子抓住时机</a:t>
            </a:r>
            <a:r>
              <a:rPr lang="zh-CN" altLang="en-US" sz="2000" b="1" dirty="0">
                <a:solidFill>
                  <a:schemeClr val="bg1">
                    <a:lumMod val="50000"/>
                  </a:schemeClr>
                </a:solidFill>
                <a:latin typeface="微软雅黑" pitchFamily="34" charset="-122"/>
                <a:ea typeface="微软雅黑" pitchFamily="34" charset="-122"/>
              </a:rPr>
              <a:t>，</a:t>
            </a:r>
            <a:r>
              <a:rPr lang="en-US" altLang="zh-CN" sz="2000" b="1" dirty="0">
                <a:solidFill>
                  <a:schemeClr val="bg1">
                    <a:lumMod val="50000"/>
                  </a:schemeClr>
                </a:solidFill>
                <a:latin typeface="微软雅黑" pitchFamily="34" charset="-122"/>
                <a:ea typeface="微软雅黑" pitchFamily="34" charset="-122"/>
              </a:rPr>
              <a:t>“</a:t>
            </a:r>
            <a:r>
              <a:rPr lang="zh-CN" altLang="en-US" sz="2000" b="1" dirty="0">
                <a:solidFill>
                  <a:schemeClr val="bg1">
                    <a:lumMod val="50000"/>
                  </a:schemeClr>
                </a:solidFill>
                <a:latin typeface="微软雅黑" pitchFamily="34" charset="-122"/>
                <a:ea typeface="微软雅黑" pitchFamily="34" charset="-122"/>
              </a:rPr>
              <a:t>高人一等</a:t>
            </a:r>
            <a:r>
              <a:rPr lang="en-US" altLang="zh-CN" sz="2000" b="1" dirty="0">
                <a:solidFill>
                  <a:schemeClr val="bg1">
                    <a:lumMod val="50000"/>
                  </a:schemeClr>
                </a:solidFill>
                <a:latin typeface="微软雅黑" pitchFamily="34" charset="-122"/>
                <a:ea typeface="微软雅黑" pitchFamily="34" charset="-122"/>
              </a:rPr>
              <a:t>”</a:t>
            </a:r>
          </a:p>
        </p:txBody>
      </p:sp>
      <p:sp>
        <p:nvSpPr>
          <p:cNvPr id="33" name="Rectangle 74"/>
          <p:cNvSpPr/>
          <p:nvPr/>
        </p:nvSpPr>
        <p:spPr>
          <a:xfrm>
            <a:off x="8001287" y="4396111"/>
            <a:ext cx="3528637" cy="1477328"/>
          </a:xfrm>
          <a:prstGeom prst="rect">
            <a:avLst/>
          </a:prstGeom>
        </p:spPr>
        <p:txBody>
          <a:bodyPr wrap="square">
            <a:spAutoFit/>
          </a:bodyPr>
          <a:lstStyle/>
          <a:p>
            <a:pPr>
              <a:lnSpc>
                <a:spcPct val="150000"/>
              </a:lnSpc>
            </a:pPr>
            <a:r>
              <a:rPr lang="en-US" altLang="zh-CN" sz="2000" b="1" dirty="0">
                <a:solidFill>
                  <a:schemeClr val="bg1">
                    <a:lumMod val="50000"/>
                  </a:schemeClr>
                </a:solidFill>
                <a:latin typeface="微软雅黑" pitchFamily="34" charset="-122"/>
                <a:ea typeface="微软雅黑" pitchFamily="34" charset="-122"/>
              </a:rPr>
              <a:t>      </a:t>
            </a:r>
            <a:r>
              <a:rPr lang="zh-CN" sz="2000" b="1" dirty="0">
                <a:solidFill>
                  <a:schemeClr val="bg1">
                    <a:lumMod val="50000"/>
                  </a:schemeClr>
                </a:solidFill>
                <a:latin typeface="微软雅黑" pitchFamily="34" charset="-122"/>
                <a:ea typeface="微软雅黑" pitchFamily="34" charset="-122"/>
              </a:rPr>
              <a:t>可以及时清肝泻火，解郁散气，改善宝宝睡眠，增强肠胃功能，增强明目功能</a:t>
            </a:r>
          </a:p>
        </p:txBody>
      </p:sp>
      <p:sp>
        <p:nvSpPr>
          <p:cNvPr id="34" name="TextBox 93"/>
          <p:cNvSpPr txBox="1"/>
          <p:nvPr/>
        </p:nvSpPr>
        <p:spPr>
          <a:xfrm>
            <a:off x="2017270" y="1209078"/>
            <a:ext cx="1415772" cy="461665"/>
          </a:xfrm>
          <a:prstGeom prst="rect">
            <a:avLst/>
          </a:prstGeom>
          <a:noFill/>
        </p:spPr>
        <p:txBody>
          <a:bodyPr wrap="none" rtlCol="0">
            <a:spAutoFit/>
          </a:bodyPr>
          <a:lstStyle>
            <a:defPPr>
              <a:defRPr lang="zh-CN"/>
            </a:defPPr>
            <a:lvl1pPr>
              <a:defRPr sz="2400" b="1">
                <a:solidFill>
                  <a:srgbClr val="F26790"/>
                </a:solidFill>
                <a:latin typeface="微软雅黑" panose="020B0503020204020204" pitchFamily="34" charset="-122"/>
                <a:ea typeface="微软雅黑" panose="020B0503020204020204" pitchFamily="34" charset="-122"/>
              </a:defRPr>
            </a:lvl1pPr>
          </a:lstStyle>
          <a:p>
            <a:r>
              <a:rPr lang="zh-CN" altLang="en-US" dirty="0"/>
              <a:t>调整睡眠</a:t>
            </a:r>
          </a:p>
        </p:txBody>
      </p:sp>
      <p:sp>
        <p:nvSpPr>
          <p:cNvPr id="36" name="TextBox 93"/>
          <p:cNvSpPr txBox="1"/>
          <p:nvPr/>
        </p:nvSpPr>
        <p:spPr>
          <a:xfrm>
            <a:off x="8976387" y="1258772"/>
            <a:ext cx="1415772" cy="461665"/>
          </a:xfrm>
          <a:prstGeom prst="rect">
            <a:avLst/>
          </a:prstGeom>
          <a:noFill/>
        </p:spPr>
        <p:txBody>
          <a:bodyPr wrap="none" rtlCol="0">
            <a:spAutoFit/>
          </a:bodyPr>
          <a:lstStyle/>
          <a:p>
            <a:r>
              <a:rPr lang="zh-CN" altLang="en-US" sz="2400" b="1" dirty="0">
                <a:solidFill>
                  <a:srgbClr val="F26790"/>
                </a:solidFill>
                <a:latin typeface="微软雅黑" panose="020B0503020204020204" pitchFamily="34" charset="-122"/>
                <a:ea typeface="微软雅黑" panose="020B0503020204020204" pitchFamily="34" charset="-122"/>
              </a:rPr>
              <a:t>提高免疫</a:t>
            </a:r>
          </a:p>
        </p:txBody>
      </p:sp>
      <p:sp>
        <p:nvSpPr>
          <p:cNvPr id="38" name="椭圆 37"/>
          <p:cNvSpPr/>
          <p:nvPr/>
        </p:nvSpPr>
        <p:spPr>
          <a:xfrm>
            <a:off x="4641237" y="2251282"/>
            <a:ext cx="2909526" cy="2909526"/>
          </a:xfrm>
          <a:prstGeom prst="ellipse">
            <a:avLst/>
          </a:prstGeom>
          <a:solidFill>
            <a:srgbClr val="F2679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29" name="TextBox 93"/>
          <p:cNvSpPr txBox="1"/>
          <p:nvPr/>
        </p:nvSpPr>
        <p:spPr>
          <a:xfrm>
            <a:off x="8976387" y="3849685"/>
            <a:ext cx="1415772" cy="461665"/>
          </a:xfrm>
          <a:prstGeom prst="rect">
            <a:avLst/>
          </a:prstGeom>
          <a:noFill/>
        </p:spPr>
        <p:txBody>
          <a:bodyPr wrap="none" rtlCol="0">
            <a:spAutoFit/>
          </a:bodyPr>
          <a:lstStyle>
            <a:defPPr>
              <a:defRPr lang="zh-CN"/>
            </a:defPPr>
            <a:lvl1pPr>
              <a:defRPr sz="2400" b="1">
                <a:solidFill>
                  <a:srgbClr val="F26790"/>
                </a:solidFill>
                <a:latin typeface="微软雅黑" panose="020B0503020204020204" pitchFamily="34" charset="-122"/>
                <a:ea typeface="微软雅黑" panose="020B0503020204020204" pitchFamily="34" charset="-122"/>
              </a:defRPr>
            </a:lvl1pPr>
          </a:lstStyle>
          <a:p>
            <a:r>
              <a:rPr lang="zh-CN" altLang="en-US" dirty="0"/>
              <a:t>祛火明目</a:t>
            </a:r>
          </a:p>
        </p:txBody>
      </p:sp>
      <p:sp>
        <p:nvSpPr>
          <p:cNvPr id="41" name="TextBox 93"/>
          <p:cNvSpPr txBox="1"/>
          <p:nvPr/>
        </p:nvSpPr>
        <p:spPr>
          <a:xfrm>
            <a:off x="2017270" y="3849685"/>
            <a:ext cx="1415772" cy="461665"/>
          </a:xfrm>
          <a:prstGeom prst="rect">
            <a:avLst/>
          </a:prstGeom>
          <a:noFill/>
        </p:spPr>
        <p:txBody>
          <a:bodyPr wrap="none" rtlCol="0">
            <a:spAutoFit/>
          </a:bodyPr>
          <a:lstStyle>
            <a:defPPr>
              <a:defRPr lang="zh-CN"/>
            </a:defPPr>
            <a:lvl1pPr>
              <a:defRPr sz="2400" b="1">
                <a:solidFill>
                  <a:srgbClr val="F26790"/>
                </a:solidFill>
                <a:latin typeface="微软雅黑" panose="020B0503020204020204" pitchFamily="34" charset="-122"/>
                <a:ea typeface="微软雅黑" panose="020B0503020204020204" pitchFamily="34" charset="-122"/>
              </a:defRPr>
            </a:lvl1pPr>
          </a:lstStyle>
          <a:p>
            <a:r>
              <a:rPr lang="zh-CN" altLang="en-US" dirty="0"/>
              <a:t>促进发育</a:t>
            </a:r>
          </a:p>
        </p:txBody>
      </p:sp>
    </p:spTree>
    <p:extLst>
      <p:ext uri="{BB962C8B-B14F-4D97-AF65-F5344CB8AC3E}">
        <p14:creationId xmlns:p14="http://schemas.microsoft.com/office/powerpoint/2010/main" val="4037460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checkerboard(down)">
                                      <p:cBhvr>
                                        <p:cTn id="7" dur="500"/>
                                        <p:tgtEl>
                                          <p:spTgt spid="36"/>
                                        </p:tgtEl>
                                      </p:cBhvr>
                                    </p:animEffect>
                                  </p:childTnLst>
                                </p:cTn>
                              </p:par>
                              <p:par>
                                <p:cTn id="8" presetID="5" presetClass="entr" presetSubtype="5"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checkerboard(down)">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checkerboard(across)">
                                      <p:cBhvr>
                                        <p:cTn id="15" dur="500"/>
                                        <p:tgtEl>
                                          <p:spTgt spid="29"/>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checkerboard(across)">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checkerboard(across)">
                                      <p:cBhvr>
                                        <p:cTn id="23" dur="500"/>
                                        <p:tgtEl>
                                          <p:spTgt spid="32"/>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checkerboard(across)">
                                      <p:cBhvr>
                                        <p:cTn id="26" dur="500"/>
                                        <p:tgtEl>
                                          <p:spTgt spid="41"/>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checkerboard(across)">
                                      <p:cBhvr>
                                        <p:cTn id="31" dur="500"/>
                                        <p:tgtEl>
                                          <p:spTgt spid="27"/>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checkerboard(across)">
                                      <p:cBhvr>
                                        <p:cTn id="3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2" grpId="0"/>
      <p:bldP spid="33" grpId="0"/>
      <p:bldP spid="34" grpId="0"/>
      <p:bldP spid="36" grpId="0"/>
      <p:bldP spid="29" grpId="0"/>
      <p:bldP spid="4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室内, 床, 布置, 人员&#10;&#10;已生成高可信度的说明"/>
          <p:cNvPicPr>
            <a:picLocks noChangeAspect="1"/>
          </p:cNvPicPr>
          <p:nvPr/>
        </p:nvPicPr>
        <p:blipFill rotWithShape="1">
          <a:blip r:embed="rId2">
            <a:extLst>
              <a:ext uri="{28A0092B-C50C-407E-A947-70E740481C1C}">
                <a14:useLocalDpi xmlns:a14="http://schemas.microsoft.com/office/drawing/2010/main" val="0"/>
              </a:ext>
            </a:extLst>
          </a:blip>
          <a:srcRect t="3979" b="11751"/>
          <a:stretch>
            <a:fillRect/>
          </a:stretch>
        </p:blipFill>
        <p:spPr>
          <a:xfrm>
            <a:off x="10" y="10"/>
            <a:ext cx="12191980" cy="6857990"/>
          </a:xfrm>
          <a:prstGeom prst="rect">
            <a:avLst/>
          </a:prstGeom>
        </p:spPr>
      </p:pic>
      <p:sp>
        <p:nvSpPr>
          <p:cNvPr id="4" name="矩形 3"/>
          <p:cNvSpPr/>
          <p:nvPr/>
        </p:nvSpPr>
        <p:spPr>
          <a:xfrm>
            <a:off x="10" y="1103855"/>
            <a:ext cx="12192000" cy="3698800"/>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文本框 4"/>
          <p:cNvSpPr txBox="1"/>
          <p:nvPr/>
        </p:nvSpPr>
        <p:spPr>
          <a:xfrm>
            <a:off x="5591676" y="1128892"/>
            <a:ext cx="4552615" cy="6451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3600" b="1" dirty="0">
                <a:solidFill>
                  <a:srgbClr val="F26790"/>
                </a:solidFill>
                <a:latin typeface="微软雅黑" panose="020B0503020204020204" pitchFamily="34" charset="-122"/>
                <a:ea typeface="微软雅黑" panose="020B0503020204020204" pitchFamily="34" charset="-122"/>
              </a:rPr>
              <a:t>常见病症</a:t>
            </a:r>
          </a:p>
        </p:txBody>
      </p:sp>
      <p:sp>
        <p:nvSpPr>
          <p:cNvPr id="7" name="矩形 6"/>
          <p:cNvSpPr/>
          <p:nvPr/>
        </p:nvSpPr>
        <p:spPr>
          <a:xfrm>
            <a:off x="4988796" y="2032942"/>
            <a:ext cx="6096000" cy="2601546"/>
          </a:xfrm>
          <a:prstGeom prst="rect">
            <a:avLst/>
          </a:prstGeom>
        </p:spPr>
        <p:txBody>
          <a:bodyPr>
            <a:spAutoFit/>
          </a:bodyPr>
          <a:lstStyle/>
          <a:p>
            <a:pPr>
              <a:lnSpc>
                <a:spcPct val="150000"/>
              </a:lnSpc>
            </a:pPr>
            <a:r>
              <a:rPr lang="en-US" altLang="zh-CN" sz="2800" b="1" dirty="0">
                <a:solidFill>
                  <a:schemeClr val="bg1">
                    <a:lumMod val="50000"/>
                  </a:schemeClr>
                </a:solidFill>
                <a:latin typeface="微软雅黑" panose="020B0503020204020204" pitchFamily="34" charset="-122"/>
                <a:ea typeface="微软雅黑" panose="020B0503020204020204" pitchFamily="34" charset="-122"/>
              </a:rPr>
              <a:t>       </a:t>
            </a:r>
            <a:r>
              <a:rPr lang="zh-CN" sz="2800" b="1" dirty="0">
                <a:solidFill>
                  <a:schemeClr val="bg1">
                    <a:lumMod val="50000"/>
                  </a:schemeClr>
                </a:solidFill>
                <a:latin typeface="微软雅黑" panose="020B0503020204020204" pitchFamily="34" charset="-122"/>
                <a:ea typeface="微软雅黑" panose="020B0503020204020204" pitchFamily="34" charset="-122"/>
              </a:rPr>
              <a:t>生活中我们会遇到很多宝宝所面临的病症，那么我们一起看看，针对这些病症，我们应该如何处理，让我们选几个最常见的作为例子。</a:t>
            </a:r>
          </a:p>
        </p:txBody>
      </p:sp>
      <p:sp>
        <p:nvSpPr>
          <p:cNvPr id="8" name="平行四边形 7"/>
          <p:cNvSpPr/>
          <p:nvPr/>
        </p:nvSpPr>
        <p:spPr>
          <a:xfrm>
            <a:off x="1317827" y="1128892"/>
            <a:ext cx="2911273" cy="3698799"/>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4" name="文本框 13"/>
          <p:cNvSpPr txBox="1"/>
          <p:nvPr/>
        </p:nvSpPr>
        <p:spPr>
          <a:xfrm>
            <a:off x="1697554" y="3478259"/>
            <a:ext cx="2151818" cy="923330"/>
          </a:xfrm>
          <a:prstGeom prst="rect">
            <a:avLst/>
          </a:prstGeom>
          <a:noFill/>
          <a:ln w="19050">
            <a:noFill/>
          </a:ln>
        </p:spPr>
        <p:txBody>
          <a:bodyPr wrap="square" rtlCol="0">
            <a:spAutoFit/>
          </a:bodyPr>
          <a:lstStyle/>
          <a:p>
            <a:pPr algn="ctr"/>
            <a:r>
              <a:rPr lang="en-US" altLang="zh-CN" sz="2800" dirty="0">
                <a:solidFill>
                  <a:schemeClr val="bg1"/>
                </a:solidFill>
                <a:latin typeface="微软雅黑" panose="020B0503020204020204" pitchFamily="34" charset="-122"/>
                <a:ea typeface="微软雅黑" panose="020B0503020204020204" pitchFamily="34" charset="-122"/>
              </a:rPr>
              <a:t>PART</a:t>
            </a:r>
            <a:r>
              <a:rPr lang="en-US" altLang="zh-CN" sz="4000" dirty="0">
                <a:solidFill>
                  <a:schemeClr val="bg1"/>
                </a:solidFill>
                <a:latin typeface="微软雅黑" panose="020B0503020204020204" pitchFamily="34" charset="-122"/>
                <a:ea typeface="微软雅黑" panose="020B0503020204020204" pitchFamily="34" charset="-122"/>
              </a:rPr>
              <a:t> </a:t>
            </a:r>
            <a:r>
              <a:rPr lang="en-US" altLang="zh-CN" sz="5400" dirty="0">
                <a:solidFill>
                  <a:schemeClr val="bg1"/>
                </a:solidFill>
                <a:latin typeface="微软雅黑" panose="020B0503020204020204" pitchFamily="34" charset="-122"/>
                <a:ea typeface="微软雅黑" panose="020B0503020204020204" pitchFamily="34" charset="-122"/>
              </a:rPr>
              <a:t>04</a:t>
            </a:r>
            <a:endParaRPr lang="zh-CN" altLang="en-US" sz="5400" dirty="0">
              <a:solidFill>
                <a:schemeClr val="bg1"/>
              </a:solidFill>
              <a:latin typeface="微软雅黑" panose="020B0503020204020204" pitchFamily="34" charset="-122"/>
              <a:ea typeface="微软雅黑" panose="020B0503020204020204" pitchFamily="34" charset="-122"/>
            </a:endParaRPr>
          </a:p>
        </p:txBody>
      </p:sp>
      <p:sp>
        <p:nvSpPr>
          <p:cNvPr id="17" name="椭圆 16"/>
          <p:cNvSpPr/>
          <p:nvPr/>
        </p:nvSpPr>
        <p:spPr>
          <a:xfrm>
            <a:off x="1877477" y="1541254"/>
            <a:ext cx="1791972" cy="17919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5" name="Freeform 55"/>
          <p:cNvSpPr>
            <a:spLocks noEditPoints="1"/>
          </p:cNvSpPr>
          <p:nvPr/>
        </p:nvSpPr>
        <p:spPr bwMode="auto">
          <a:xfrm>
            <a:off x="2302076" y="1921225"/>
            <a:ext cx="942774" cy="1032030"/>
          </a:xfrm>
          <a:custGeom>
            <a:avLst/>
            <a:gdLst>
              <a:gd name="T0" fmla="*/ 65 w 128"/>
              <a:gd name="T1" fmla="*/ 0 h 140"/>
              <a:gd name="T2" fmla="*/ 52 w 128"/>
              <a:gd name="T3" fmla="*/ 12 h 140"/>
              <a:gd name="T4" fmla="*/ 65 w 128"/>
              <a:gd name="T5" fmla="*/ 25 h 140"/>
              <a:gd name="T6" fmla="*/ 77 w 128"/>
              <a:gd name="T7" fmla="*/ 12 h 140"/>
              <a:gd name="T8" fmla="*/ 65 w 128"/>
              <a:gd name="T9" fmla="*/ 0 h 140"/>
              <a:gd name="T10" fmla="*/ 26 w 128"/>
              <a:gd name="T11" fmla="*/ 92 h 140"/>
              <a:gd name="T12" fmla="*/ 8 w 128"/>
              <a:gd name="T13" fmla="*/ 88 h 140"/>
              <a:gd name="T14" fmla="*/ 3 w 128"/>
              <a:gd name="T15" fmla="*/ 105 h 140"/>
              <a:gd name="T16" fmla="*/ 21 w 128"/>
              <a:gd name="T17" fmla="*/ 109 h 140"/>
              <a:gd name="T18" fmla="*/ 26 w 128"/>
              <a:gd name="T19" fmla="*/ 92 h 140"/>
              <a:gd name="T20" fmla="*/ 120 w 128"/>
              <a:gd name="T21" fmla="*/ 88 h 140"/>
              <a:gd name="T22" fmla="*/ 104 w 128"/>
              <a:gd name="T23" fmla="*/ 92 h 140"/>
              <a:gd name="T24" fmla="*/ 108 w 128"/>
              <a:gd name="T25" fmla="*/ 109 h 140"/>
              <a:gd name="T26" fmla="*/ 125 w 128"/>
              <a:gd name="T27" fmla="*/ 105 h 140"/>
              <a:gd name="T28" fmla="*/ 120 w 128"/>
              <a:gd name="T29" fmla="*/ 88 h 140"/>
              <a:gd name="T30" fmla="*/ 114 w 128"/>
              <a:gd name="T31" fmla="*/ 78 h 140"/>
              <a:gd name="T32" fmla="*/ 122 w 128"/>
              <a:gd name="T33" fmla="*/ 80 h 140"/>
              <a:gd name="T34" fmla="*/ 122 w 128"/>
              <a:gd name="T35" fmla="*/ 60 h 140"/>
              <a:gd name="T36" fmla="*/ 114 w 128"/>
              <a:gd name="T37" fmla="*/ 61 h 140"/>
              <a:gd name="T38" fmla="*/ 114 w 128"/>
              <a:gd name="T39" fmla="*/ 78 h 140"/>
              <a:gd name="T40" fmla="*/ 120 w 128"/>
              <a:gd name="T41" fmla="*/ 52 h 140"/>
              <a:gd name="T42" fmla="*/ 125 w 128"/>
              <a:gd name="T43" fmla="*/ 35 h 140"/>
              <a:gd name="T44" fmla="*/ 108 w 128"/>
              <a:gd name="T45" fmla="*/ 30 h 140"/>
              <a:gd name="T46" fmla="*/ 104 w 128"/>
              <a:gd name="T47" fmla="*/ 47 h 140"/>
              <a:gd name="T48" fmla="*/ 120 w 128"/>
              <a:gd name="T49" fmla="*/ 52 h 140"/>
              <a:gd name="T50" fmla="*/ 28 w 128"/>
              <a:gd name="T51" fmla="*/ 25 h 140"/>
              <a:gd name="T52" fmla="*/ 33 w 128"/>
              <a:gd name="T53" fmla="*/ 31 h 140"/>
              <a:gd name="T54" fmla="*/ 47 w 128"/>
              <a:gd name="T55" fmla="*/ 23 h 140"/>
              <a:gd name="T56" fmla="*/ 45 w 128"/>
              <a:gd name="T57" fmla="*/ 15 h 140"/>
              <a:gd name="T58" fmla="*/ 28 w 128"/>
              <a:gd name="T59" fmla="*/ 25 h 140"/>
              <a:gd name="T60" fmla="*/ 65 w 128"/>
              <a:gd name="T61" fmla="*/ 115 h 140"/>
              <a:gd name="T62" fmla="*/ 52 w 128"/>
              <a:gd name="T63" fmla="*/ 127 h 140"/>
              <a:gd name="T64" fmla="*/ 65 w 128"/>
              <a:gd name="T65" fmla="*/ 140 h 140"/>
              <a:gd name="T66" fmla="*/ 77 w 128"/>
              <a:gd name="T67" fmla="*/ 127 h 140"/>
              <a:gd name="T68" fmla="*/ 65 w 128"/>
              <a:gd name="T69" fmla="*/ 115 h 140"/>
              <a:gd name="T70" fmla="*/ 7 w 128"/>
              <a:gd name="T71" fmla="*/ 80 h 140"/>
              <a:gd name="T72" fmla="*/ 15 w 128"/>
              <a:gd name="T73" fmla="*/ 78 h 140"/>
              <a:gd name="T74" fmla="*/ 15 w 128"/>
              <a:gd name="T75" fmla="*/ 61 h 140"/>
              <a:gd name="T76" fmla="*/ 7 w 128"/>
              <a:gd name="T77" fmla="*/ 60 h 140"/>
              <a:gd name="T78" fmla="*/ 7 w 128"/>
              <a:gd name="T79" fmla="*/ 80 h 140"/>
              <a:gd name="T80" fmla="*/ 8 w 128"/>
              <a:gd name="T81" fmla="*/ 52 h 140"/>
              <a:gd name="T82" fmla="*/ 26 w 128"/>
              <a:gd name="T83" fmla="*/ 47 h 140"/>
              <a:gd name="T84" fmla="*/ 21 w 128"/>
              <a:gd name="T85" fmla="*/ 30 h 140"/>
              <a:gd name="T86" fmla="*/ 3 w 128"/>
              <a:gd name="T87" fmla="*/ 35 h 140"/>
              <a:gd name="T88" fmla="*/ 8 w 128"/>
              <a:gd name="T89" fmla="*/ 52 h 140"/>
              <a:gd name="T90" fmla="*/ 27 w 128"/>
              <a:gd name="T91" fmla="*/ 115 h 140"/>
              <a:gd name="T92" fmla="*/ 45 w 128"/>
              <a:gd name="T93" fmla="*/ 124 h 140"/>
              <a:gd name="T94" fmla="*/ 47 w 128"/>
              <a:gd name="T95" fmla="*/ 117 h 140"/>
              <a:gd name="T96" fmla="*/ 33 w 128"/>
              <a:gd name="T97" fmla="*/ 109 h 140"/>
              <a:gd name="T98" fmla="*/ 27 w 128"/>
              <a:gd name="T99" fmla="*/ 115 h 140"/>
              <a:gd name="T100" fmla="*/ 82 w 128"/>
              <a:gd name="T101" fmla="*/ 22 h 140"/>
              <a:gd name="T102" fmla="*/ 97 w 128"/>
              <a:gd name="T103" fmla="*/ 31 h 140"/>
              <a:gd name="T104" fmla="*/ 102 w 128"/>
              <a:gd name="T105" fmla="*/ 25 h 140"/>
              <a:gd name="T106" fmla="*/ 85 w 128"/>
              <a:gd name="T107" fmla="*/ 15 h 140"/>
              <a:gd name="T108" fmla="*/ 82 w 128"/>
              <a:gd name="T109" fmla="*/ 22 h 140"/>
              <a:gd name="T110" fmla="*/ 82 w 128"/>
              <a:gd name="T111" fmla="*/ 117 h 140"/>
              <a:gd name="T112" fmla="*/ 84 w 128"/>
              <a:gd name="T113" fmla="*/ 124 h 140"/>
              <a:gd name="T114" fmla="*/ 102 w 128"/>
              <a:gd name="T115" fmla="*/ 114 h 140"/>
              <a:gd name="T116" fmla="*/ 97 w 128"/>
              <a:gd name="T117" fmla="*/ 108 h 140"/>
              <a:gd name="T118" fmla="*/ 82 w 128"/>
              <a:gd name="T119" fmla="*/ 1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 h="140">
                <a:moveTo>
                  <a:pt x="65" y="0"/>
                </a:moveTo>
                <a:cubicBezTo>
                  <a:pt x="58" y="0"/>
                  <a:pt x="52" y="5"/>
                  <a:pt x="52" y="12"/>
                </a:cubicBezTo>
                <a:cubicBezTo>
                  <a:pt x="52" y="19"/>
                  <a:pt x="58" y="25"/>
                  <a:pt x="65" y="25"/>
                </a:cubicBezTo>
                <a:cubicBezTo>
                  <a:pt x="71" y="25"/>
                  <a:pt x="77" y="19"/>
                  <a:pt x="77" y="12"/>
                </a:cubicBezTo>
                <a:cubicBezTo>
                  <a:pt x="77" y="5"/>
                  <a:pt x="71" y="0"/>
                  <a:pt x="65" y="0"/>
                </a:cubicBezTo>
                <a:close/>
                <a:moveTo>
                  <a:pt x="26" y="92"/>
                </a:moveTo>
                <a:cubicBezTo>
                  <a:pt x="22" y="86"/>
                  <a:pt x="14" y="84"/>
                  <a:pt x="8" y="88"/>
                </a:cubicBezTo>
                <a:cubicBezTo>
                  <a:pt x="2" y="91"/>
                  <a:pt x="0" y="99"/>
                  <a:pt x="3" y="105"/>
                </a:cubicBezTo>
                <a:cubicBezTo>
                  <a:pt x="7" y="111"/>
                  <a:pt x="15" y="113"/>
                  <a:pt x="21" y="109"/>
                </a:cubicBezTo>
                <a:cubicBezTo>
                  <a:pt x="27" y="106"/>
                  <a:pt x="29" y="98"/>
                  <a:pt x="26" y="92"/>
                </a:cubicBezTo>
                <a:close/>
                <a:moveTo>
                  <a:pt x="120" y="88"/>
                </a:moveTo>
                <a:cubicBezTo>
                  <a:pt x="115" y="84"/>
                  <a:pt x="107" y="86"/>
                  <a:pt x="104" y="92"/>
                </a:cubicBezTo>
                <a:cubicBezTo>
                  <a:pt x="101" y="98"/>
                  <a:pt x="103" y="106"/>
                  <a:pt x="108" y="109"/>
                </a:cubicBezTo>
                <a:cubicBezTo>
                  <a:pt x="114" y="113"/>
                  <a:pt x="121" y="111"/>
                  <a:pt x="125" y="105"/>
                </a:cubicBezTo>
                <a:cubicBezTo>
                  <a:pt x="128" y="99"/>
                  <a:pt x="126" y="91"/>
                  <a:pt x="120" y="88"/>
                </a:cubicBezTo>
                <a:close/>
                <a:moveTo>
                  <a:pt x="114" y="78"/>
                </a:moveTo>
                <a:cubicBezTo>
                  <a:pt x="117" y="78"/>
                  <a:pt x="119" y="79"/>
                  <a:pt x="122" y="80"/>
                </a:cubicBezTo>
                <a:cubicBezTo>
                  <a:pt x="122" y="60"/>
                  <a:pt x="122" y="60"/>
                  <a:pt x="122" y="60"/>
                </a:cubicBezTo>
                <a:cubicBezTo>
                  <a:pt x="119" y="61"/>
                  <a:pt x="117" y="61"/>
                  <a:pt x="114" y="61"/>
                </a:cubicBezTo>
                <a:lnTo>
                  <a:pt x="114" y="78"/>
                </a:lnTo>
                <a:close/>
                <a:moveTo>
                  <a:pt x="120" y="52"/>
                </a:moveTo>
                <a:cubicBezTo>
                  <a:pt x="126" y="48"/>
                  <a:pt x="128" y="41"/>
                  <a:pt x="125" y="35"/>
                </a:cubicBezTo>
                <a:cubicBezTo>
                  <a:pt x="121" y="29"/>
                  <a:pt x="114" y="27"/>
                  <a:pt x="108" y="30"/>
                </a:cubicBezTo>
                <a:cubicBezTo>
                  <a:pt x="103" y="34"/>
                  <a:pt x="101" y="41"/>
                  <a:pt x="104" y="47"/>
                </a:cubicBezTo>
                <a:cubicBezTo>
                  <a:pt x="107" y="53"/>
                  <a:pt x="115" y="55"/>
                  <a:pt x="120" y="52"/>
                </a:cubicBezTo>
                <a:close/>
                <a:moveTo>
                  <a:pt x="28" y="25"/>
                </a:moveTo>
                <a:cubicBezTo>
                  <a:pt x="30" y="27"/>
                  <a:pt x="32" y="29"/>
                  <a:pt x="33" y="31"/>
                </a:cubicBezTo>
                <a:cubicBezTo>
                  <a:pt x="47" y="23"/>
                  <a:pt x="47" y="23"/>
                  <a:pt x="47" y="23"/>
                </a:cubicBezTo>
                <a:cubicBezTo>
                  <a:pt x="46" y="21"/>
                  <a:pt x="45" y="18"/>
                  <a:pt x="45" y="15"/>
                </a:cubicBezTo>
                <a:lnTo>
                  <a:pt x="28" y="25"/>
                </a:lnTo>
                <a:close/>
                <a:moveTo>
                  <a:pt x="65" y="115"/>
                </a:moveTo>
                <a:cubicBezTo>
                  <a:pt x="58" y="115"/>
                  <a:pt x="52" y="121"/>
                  <a:pt x="52" y="127"/>
                </a:cubicBezTo>
                <a:cubicBezTo>
                  <a:pt x="52" y="134"/>
                  <a:pt x="58" y="140"/>
                  <a:pt x="65" y="140"/>
                </a:cubicBezTo>
                <a:cubicBezTo>
                  <a:pt x="71" y="140"/>
                  <a:pt x="77" y="134"/>
                  <a:pt x="77" y="127"/>
                </a:cubicBezTo>
                <a:cubicBezTo>
                  <a:pt x="77" y="121"/>
                  <a:pt x="71" y="115"/>
                  <a:pt x="65" y="115"/>
                </a:cubicBezTo>
                <a:close/>
                <a:moveTo>
                  <a:pt x="7" y="80"/>
                </a:moveTo>
                <a:cubicBezTo>
                  <a:pt x="10" y="79"/>
                  <a:pt x="12" y="78"/>
                  <a:pt x="15" y="78"/>
                </a:cubicBezTo>
                <a:cubicBezTo>
                  <a:pt x="15" y="61"/>
                  <a:pt x="15" y="61"/>
                  <a:pt x="15" y="61"/>
                </a:cubicBezTo>
                <a:cubicBezTo>
                  <a:pt x="12" y="61"/>
                  <a:pt x="10" y="61"/>
                  <a:pt x="7" y="60"/>
                </a:cubicBezTo>
                <a:lnTo>
                  <a:pt x="7" y="80"/>
                </a:lnTo>
                <a:close/>
                <a:moveTo>
                  <a:pt x="8" y="52"/>
                </a:moveTo>
                <a:cubicBezTo>
                  <a:pt x="14" y="55"/>
                  <a:pt x="22" y="53"/>
                  <a:pt x="26" y="47"/>
                </a:cubicBezTo>
                <a:cubicBezTo>
                  <a:pt x="29" y="41"/>
                  <a:pt x="27" y="34"/>
                  <a:pt x="21" y="30"/>
                </a:cubicBezTo>
                <a:cubicBezTo>
                  <a:pt x="15" y="27"/>
                  <a:pt x="7" y="29"/>
                  <a:pt x="3" y="35"/>
                </a:cubicBezTo>
                <a:cubicBezTo>
                  <a:pt x="0" y="41"/>
                  <a:pt x="2" y="48"/>
                  <a:pt x="8" y="52"/>
                </a:cubicBezTo>
                <a:close/>
                <a:moveTo>
                  <a:pt x="27" y="115"/>
                </a:moveTo>
                <a:cubicBezTo>
                  <a:pt x="45" y="124"/>
                  <a:pt x="45" y="124"/>
                  <a:pt x="45" y="124"/>
                </a:cubicBezTo>
                <a:cubicBezTo>
                  <a:pt x="45" y="122"/>
                  <a:pt x="46" y="119"/>
                  <a:pt x="47" y="117"/>
                </a:cubicBezTo>
                <a:cubicBezTo>
                  <a:pt x="33" y="109"/>
                  <a:pt x="33" y="109"/>
                  <a:pt x="33" y="109"/>
                </a:cubicBezTo>
                <a:cubicBezTo>
                  <a:pt x="31" y="111"/>
                  <a:pt x="29" y="113"/>
                  <a:pt x="27" y="115"/>
                </a:cubicBezTo>
                <a:close/>
                <a:moveTo>
                  <a:pt x="82" y="22"/>
                </a:moveTo>
                <a:cubicBezTo>
                  <a:pt x="97" y="31"/>
                  <a:pt x="97" y="31"/>
                  <a:pt x="97" y="31"/>
                </a:cubicBezTo>
                <a:cubicBezTo>
                  <a:pt x="98" y="29"/>
                  <a:pt x="100" y="27"/>
                  <a:pt x="102" y="25"/>
                </a:cubicBezTo>
                <a:cubicBezTo>
                  <a:pt x="85" y="15"/>
                  <a:pt x="85" y="15"/>
                  <a:pt x="85" y="15"/>
                </a:cubicBezTo>
                <a:cubicBezTo>
                  <a:pt x="84" y="18"/>
                  <a:pt x="83" y="20"/>
                  <a:pt x="82" y="22"/>
                </a:cubicBezTo>
                <a:close/>
                <a:moveTo>
                  <a:pt x="82" y="117"/>
                </a:moveTo>
                <a:cubicBezTo>
                  <a:pt x="83" y="119"/>
                  <a:pt x="84" y="121"/>
                  <a:pt x="84" y="124"/>
                </a:cubicBezTo>
                <a:cubicBezTo>
                  <a:pt x="102" y="114"/>
                  <a:pt x="102" y="114"/>
                  <a:pt x="102" y="114"/>
                </a:cubicBezTo>
                <a:cubicBezTo>
                  <a:pt x="100" y="112"/>
                  <a:pt x="98" y="110"/>
                  <a:pt x="97" y="108"/>
                </a:cubicBezTo>
                <a:lnTo>
                  <a:pt x="82" y="117"/>
                </a:lnTo>
                <a:close/>
              </a:path>
            </a:pathLst>
          </a:custGeom>
          <a:solidFill>
            <a:srgbClr val="F26790"/>
          </a:solidFill>
          <a:ln>
            <a:noFill/>
          </a:ln>
        </p:spPr>
        <p:txBody>
          <a:bodyPr vert="horz" wrap="square" lIns="91440" tIns="45720" rIns="91440" bIns="45720" numCol="1" anchor="t" anchorCtr="0" compatLnSpc="1"/>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533400" y="108792"/>
            <a:ext cx="177800" cy="655605"/>
          </a:xfrm>
          <a:prstGeom prst="parallelogram">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2" name="平行四边形 1"/>
          <p:cNvSpPr/>
          <p:nvPr/>
        </p:nvSpPr>
        <p:spPr>
          <a:xfrm>
            <a:off x="444500" y="0"/>
            <a:ext cx="177800" cy="655605"/>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3" name="文本框 2"/>
          <p:cNvSpPr txBox="1"/>
          <p:nvPr/>
        </p:nvSpPr>
        <p:spPr>
          <a:xfrm>
            <a:off x="800100" y="256726"/>
            <a:ext cx="29143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b="1" dirty="0">
                <a:solidFill>
                  <a:srgbClr val="F26790"/>
                </a:solidFill>
                <a:latin typeface="微软雅黑" panose="020B0503020204020204" pitchFamily="34" charset="-122"/>
                <a:ea typeface="微软雅黑" panose="020B0503020204020204" pitchFamily="34" charset="-122"/>
              </a:rPr>
              <a:t>常见病症</a:t>
            </a:r>
          </a:p>
        </p:txBody>
      </p:sp>
      <p:grpSp>
        <p:nvGrpSpPr>
          <p:cNvPr id="26" name="组合 25"/>
          <p:cNvGrpSpPr/>
          <p:nvPr/>
        </p:nvGrpSpPr>
        <p:grpSpPr>
          <a:xfrm>
            <a:off x="1223963" y="1785504"/>
            <a:ext cx="1524000" cy="1524000"/>
            <a:chOff x="1326121" y="1785504"/>
            <a:chExt cx="1524000" cy="1524000"/>
          </a:xfrm>
        </p:grpSpPr>
        <p:grpSp>
          <p:nvGrpSpPr>
            <p:cNvPr id="6" name="Group 35"/>
            <p:cNvGrpSpPr/>
            <p:nvPr/>
          </p:nvGrpSpPr>
          <p:grpSpPr>
            <a:xfrm>
              <a:off x="1326121" y="1785504"/>
              <a:ext cx="1524000" cy="1524000"/>
              <a:chOff x="9658350" y="5314950"/>
              <a:chExt cx="4762500" cy="4762500"/>
            </a:xfrm>
          </p:grpSpPr>
          <p:grpSp>
            <p:nvGrpSpPr>
              <p:cNvPr id="7" name="Group 37"/>
              <p:cNvGrpSpPr/>
              <p:nvPr/>
            </p:nvGrpSpPr>
            <p:grpSpPr>
              <a:xfrm>
                <a:off x="9658350" y="5314950"/>
                <a:ext cx="4762500" cy="4762500"/>
                <a:chOff x="9658350" y="5314950"/>
                <a:chExt cx="4762500" cy="4762500"/>
              </a:xfrm>
            </p:grpSpPr>
            <p:sp>
              <p:nvSpPr>
                <p:cNvPr id="9" name="Freeform 39"/>
                <p:cNvSpPr/>
                <p:nvPr/>
              </p:nvSpPr>
              <p:spPr>
                <a:xfrm>
                  <a:off x="12039600" y="5314950"/>
                  <a:ext cx="2381250" cy="2381250"/>
                </a:xfrm>
                <a:custGeom>
                  <a:avLst/>
                  <a:gdLst>
                    <a:gd name="connsiteX0" fmla="*/ 0 w 2381250"/>
                    <a:gd name="connsiteY0" fmla="*/ 0 h 2381250"/>
                    <a:gd name="connsiteX1" fmla="*/ 2381250 w 2381250"/>
                    <a:gd name="connsiteY1" fmla="*/ 2381250 h 2381250"/>
                    <a:gd name="connsiteX2" fmla="*/ 0 w 2381250"/>
                    <a:gd name="connsiteY2" fmla="*/ 2381250 h 2381250"/>
                  </a:gdLst>
                  <a:ahLst/>
                  <a:cxnLst>
                    <a:cxn ang="0">
                      <a:pos x="connsiteX0" y="connsiteY0"/>
                    </a:cxn>
                    <a:cxn ang="0">
                      <a:pos x="connsiteX1" y="connsiteY1"/>
                    </a:cxn>
                    <a:cxn ang="0">
                      <a:pos x="connsiteX2" y="connsiteY2"/>
                    </a:cxn>
                  </a:cxnLst>
                  <a:rect l="l" t="t" r="r" b="b"/>
                  <a:pathLst>
                    <a:path w="2381250" h="2381250">
                      <a:moveTo>
                        <a:pt x="0" y="0"/>
                      </a:moveTo>
                      <a:cubicBezTo>
                        <a:pt x="1315128" y="0"/>
                        <a:pt x="2381250" y="1066122"/>
                        <a:pt x="2381250" y="2381250"/>
                      </a:cubicBezTo>
                      <a:lnTo>
                        <a:pt x="0" y="2381250"/>
                      </a:lnTo>
                      <a:close/>
                    </a:path>
                  </a:pathLst>
                </a:cu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0" name="Freeform 40"/>
                <p:cNvSpPr/>
                <p:nvPr/>
              </p:nvSpPr>
              <p:spPr>
                <a:xfrm flipV="1">
                  <a:off x="12039600" y="7696200"/>
                  <a:ext cx="2381250" cy="2381250"/>
                </a:xfrm>
                <a:custGeom>
                  <a:avLst/>
                  <a:gdLst>
                    <a:gd name="connsiteX0" fmla="*/ 0 w 2381250"/>
                    <a:gd name="connsiteY0" fmla="*/ 0 h 2381250"/>
                    <a:gd name="connsiteX1" fmla="*/ 2381250 w 2381250"/>
                    <a:gd name="connsiteY1" fmla="*/ 2381250 h 2381250"/>
                    <a:gd name="connsiteX2" fmla="*/ 0 w 2381250"/>
                    <a:gd name="connsiteY2" fmla="*/ 2381250 h 2381250"/>
                  </a:gdLst>
                  <a:ahLst/>
                  <a:cxnLst>
                    <a:cxn ang="0">
                      <a:pos x="connsiteX0" y="connsiteY0"/>
                    </a:cxn>
                    <a:cxn ang="0">
                      <a:pos x="connsiteX1" y="connsiteY1"/>
                    </a:cxn>
                    <a:cxn ang="0">
                      <a:pos x="connsiteX2" y="connsiteY2"/>
                    </a:cxn>
                  </a:cxnLst>
                  <a:rect l="l" t="t" r="r" b="b"/>
                  <a:pathLst>
                    <a:path w="2381250" h="2381250">
                      <a:moveTo>
                        <a:pt x="0" y="0"/>
                      </a:moveTo>
                      <a:cubicBezTo>
                        <a:pt x="1315128" y="0"/>
                        <a:pt x="2381250" y="1066122"/>
                        <a:pt x="2381250" y="2381250"/>
                      </a:cubicBezTo>
                      <a:lnTo>
                        <a:pt x="0" y="238125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1" name="Freeform 41"/>
                <p:cNvSpPr/>
                <p:nvPr/>
              </p:nvSpPr>
              <p:spPr>
                <a:xfrm flipH="1">
                  <a:off x="9658350" y="5314950"/>
                  <a:ext cx="2381250" cy="2381250"/>
                </a:xfrm>
                <a:custGeom>
                  <a:avLst/>
                  <a:gdLst>
                    <a:gd name="connsiteX0" fmla="*/ 0 w 2381250"/>
                    <a:gd name="connsiteY0" fmla="*/ 0 h 2381250"/>
                    <a:gd name="connsiteX1" fmla="*/ 2381250 w 2381250"/>
                    <a:gd name="connsiteY1" fmla="*/ 2381250 h 2381250"/>
                    <a:gd name="connsiteX2" fmla="*/ 0 w 2381250"/>
                    <a:gd name="connsiteY2" fmla="*/ 2381250 h 2381250"/>
                  </a:gdLst>
                  <a:ahLst/>
                  <a:cxnLst>
                    <a:cxn ang="0">
                      <a:pos x="connsiteX0" y="connsiteY0"/>
                    </a:cxn>
                    <a:cxn ang="0">
                      <a:pos x="connsiteX1" y="connsiteY1"/>
                    </a:cxn>
                    <a:cxn ang="0">
                      <a:pos x="connsiteX2" y="connsiteY2"/>
                    </a:cxn>
                  </a:cxnLst>
                  <a:rect l="l" t="t" r="r" b="b"/>
                  <a:pathLst>
                    <a:path w="2381250" h="2381250">
                      <a:moveTo>
                        <a:pt x="0" y="0"/>
                      </a:moveTo>
                      <a:cubicBezTo>
                        <a:pt x="1315128" y="0"/>
                        <a:pt x="2381250" y="1066122"/>
                        <a:pt x="2381250" y="2381250"/>
                      </a:cubicBezTo>
                      <a:lnTo>
                        <a:pt x="0" y="238125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2" name="Freeform 42"/>
                <p:cNvSpPr/>
                <p:nvPr/>
              </p:nvSpPr>
              <p:spPr>
                <a:xfrm flipH="1" flipV="1">
                  <a:off x="9658350" y="7696200"/>
                  <a:ext cx="2381250" cy="2381250"/>
                </a:xfrm>
                <a:custGeom>
                  <a:avLst/>
                  <a:gdLst>
                    <a:gd name="connsiteX0" fmla="*/ 0 w 2381250"/>
                    <a:gd name="connsiteY0" fmla="*/ 0 h 2381250"/>
                    <a:gd name="connsiteX1" fmla="*/ 2381250 w 2381250"/>
                    <a:gd name="connsiteY1" fmla="*/ 2381250 h 2381250"/>
                    <a:gd name="connsiteX2" fmla="*/ 0 w 2381250"/>
                    <a:gd name="connsiteY2" fmla="*/ 2381250 h 2381250"/>
                  </a:gdLst>
                  <a:ahLst/>
                  <a:cxnLst>
                    <a:cxn ang="0">
                      <a:pos x="connsiteX0" y="connsiteY0"/>
                    </a:cxn>
                    <a:cxn ang="0">
                      <a:pos x="connsiteX1" y="connsiteY1"/>
                    </a:cxn>
                    <a:cxn ang="0">
                      <a:pos x="connsiteX2" y="connsiteY2"/>
                    </a:cxn>
                  </a:cxnLst>
                  <a:rect l="l" t="t" r="r" b="b"/>
                  <a:pathLst>
                    <a:path w="2381250" h="2381250">
                      <a:moveTo>
                        <a:pt x="0" y="0"/>
                      </a:moveTo>
                      <a:cubicBezTo>
                        <a:pt x="1315128" y="0"/>
                        <a:pt x="2381250" y="1066122"/>
                        <a:pt x="2381250" y="2381250"/>
                      </a:cubicBezTo>
                      <a:lnTo>
                        <a:pt x="0" y="2381250"/>
                      </a:lnTo>
                      <a:close/>
                    </a:path>
                  </a:pathLst>
                </a:cu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grpSp>
          <p:sp>
            <p:nvSpPr>
              <p:cNvPr id="8" name="Oval 38"/>
              <p:cNvSpPr/>
              <p:nvPr/>
            </p:nvSpPr>
            <p:spPr>
              <a:xfrm>
                <a:off x="10111923" y="5768523"/>
                <a:ext cx="3855357" cy="38553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grpSp>
        <p:sp>
          <p:nvSpPr>
            <p:cNvPr id="13" name="TextBox 1"/>
            <p:cNvSpPr txBox="1"/>
            <p:nvPr/>
          </p:nvSpPr>
          <p:spPr>
            <a:xfrm>
              <a:off x="1834686" y="2159063"/>
              <a:ext cx="506870" cy="769441"/>
            </a:xfrm>
            <a:prstGeom prst="rect">
              <a:avLst/>
            </a:prstGeom>
            <a:noFill/>
          </p:spPr>
          <p:txBody>
            <a:bodyPr wrap="none" rtlCol="0">
              <a:spAutoFit/>
            </a:bodyPr>
            <a:lstStyle/>
            <a:p>
              <a:pPr algn="ctr"/>
              <a:r>
                <a:rPr lang="tr-TR" sz="4400">
                  <a:solidFill>
                    <a:srgbClr val="414141"/>
                  </a:solidFill>
                  <a:latin typeface="Open Sans Semibold" panose="020B0706030804020204" pitchFamily="34" charset="0"/>
                  <a:ea typeface="Open Sans Semibold" panose="020B0706030804020204" pitchFamily="34" charset="0"/>
                  <a:cs typeface="Open Sans Semibold" panose="020B0706030804020204" pitchFamily="34" charset="0"/>
                </a:rPr>
                <a:t>1</a:t>
              </a:r>
            </a:p>
          </p:txBody>
        </p:sp>
      </p:grpSp>
      <p:sp>
        <p:nvSpPr>
          <p:cNvPr id="14" name="Rectangle 12"/>
          <p:cNvSpPr/>
          <p:nvPr/>
        </p:nvSpPr>
        <p:spPr>
          <a:xfrm>
            <a:off x="3118796" y="4549772"/>
            <a:ext cx="6169191" cy="1422954"/>
          </a:xfrm>
          <a:prstGeom prst="rect">
            <a:avLst/>
          </a:prstGeom>
        </p:spPr>
        <p:txBody>
          <a:bodyPr wrap="square">
            <a:spAutoFit/>
          </a:bodyPr>
          <a:lstStyle/>
          <a:p>
            <a:pPr>
              <a:lnSpc>
                <a:spcPct val="150000"/>
              </a:lnSpc>
            </a:pPr>
            <a:r>
              <a:rPr lang="zh-CN" altLang="en-US" sz="2000" b="1" dirty="0">
                <a:solidFill>
                  <a:schemeClr val="tx1">
                    <a:lumMod val="50000"/>
                    <a:lumOff val="50000"/>
                  </a:schemeClr>
                </a:solidFill>
                <a:latin typeface="微软雅黑" pitchFamily="34" charset="-122"/>
                <a:ea typeface="微软雅黑" pitchFamily="34" charset="-122"/>
              </a:rPr>
              <a:t>       新生儿腹泻是一种以大便次数增多，大便性状较稀为特征的消化系统疾病。新生儿的消化功能不成熟，一旦喂养或护理不当，就容易发生腹泻。</a:t>
            </a:r>
          </a:p>
        </p:txBody>
      </p:sp>
      <p:grpSp>
        <p:nvGrpSpPr>
          <p:cNvPr id="4" name="组合 3"/>
          <p:cNvGrpSpPr/>
          <p:nvPr/>
        </p:nvGrpSpPr>
        <p:grpSpPr>
          <a:xfrm>
            <a:off x="9444038" y="3909579"/>
            <a:ext cx="1524000" cy="1524000"/>
            <a:chOff x="1326121" y="4233429"/>
            <a:chExt cx="1524000" cy="1524000"/>
          </a:xfrm>
        </p:grpSpPr>
        <p:grpSp>
          <p:nvGrpSpPr>
            <p:cNvPr id="15" name="Group 35"/>
            <p:cNvGrpSpPr/>
            <p:nvPr/>
          </p:nvGrpSpPr>
          <p:grpSpPr>
            <a:xfrm>
              <a:off x="1326121" y="4233429"/>
              <a:ext cx="1524000" cy="1524000"/>
              <a:chOff x="9658350" y="5314950"/>
              <a:chExt cx="4762500" cy="4762500"/>
            </a:xfrm>
          </p:grpSpPr>
          <p:grpSp>
            <p:nvGrpSpPr>
              <p:cNvPr id="16" name="Group 37"/>
              <p:cNvGrpSpPr/>
              <p:nvPr/>
            </p:nvGrpSpPr>
            <p:grpSpPr>
              <a:xfrm>
                <a:off x="9658350" y="5314950"/>
                <a:ext cx="4762500" cy="4762500"/>
                <a:chOff x="9658350" y="5314950"/>
                <a:chExt cx="4762500" cy="4762500"/>
              </a:xfrm>
            </p:grpSpPr>
            <p:sp>
              <p:nvSpPr>
                <p:cNvPr id="18" name="Freeform 39"/>
                <p:cNvSpPr/>
                <p:nvPr/>
              </p:nvSpPr>
              <p:spPr>
                <a:xfrm>
                  <a:off x="12039600" y="5314950"/>
                  <a:ext cx="2381250" cy="2381250"/>
                </a:xfrm>
                <a:custGeom>
                  <a:avLst/>
                  <a:gdLst>
                    <a:gd name="connsiteX0" fmla="*/ 0 w 2381250"/>
                    <a:gd name="connsiteY0" fmla="*/ 0 h 2381250"/>
                    <a:gd name="connsiteX1" fmla="*/ 2381250 w 2381250"/>
                    <a:gd name="connsiteY1" fmla="*/ 2381250 h 2381250"/>
                    <a:gd name="connsiteX2" fmla="*/ 0 w 2381250"/>
                    <a:gd name="connsiteY2" fmla="*/ 2381250 h 2381250"/>
                  </a:gdLst>
                  <a:ahLst/>
                  <a:cxnLst>
                    <a:cxn ang="0">
                      <a:pos x="connsiteX0" y="connsiteY0"/>
                    </a:cxn>
                    <a:cxn ang="0">
                      <a:pos x="connsiteX1" y="connsiteY1"/>
                    </a:cxn>
                    <a:cxn ang="0">
                      <a:pos x="connsiteX2" y="connsiteY2"/>
                    </a:cxn>
                  </a:cxnLst>
                  <a:rect l="l" t="t" r="r" b="b"/>
                  <a:pathLst>
                    <a:path w="2381250" h="2381250">
                      <a:moveTo>
                        <a:pt x="0" y="0"/>
                      </a:moveTo>
                      <a:cubicBezTo>
                        <a:pt x="1315128" y="0"/>
                        <a:pt x="2381250" y="1066122"/>
                        <a:pt x="2381250" y="2381250"/>
                      </a:cubicBezTo>
                      <a:lnTo>
                        <a:pt x="0" y="2381250"/>
                      </a:lnTo>
                      <a:close/>
                    </a:path>
                  </a:pathLst>
                </a:cu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9" name="Freeform 40"/>
                <p:cNvSpPr/>
                <p:nvPr/>
              </p:nvSpPr>
              <p:spPr>
                <a:xfrm flipV="1">
                  <a:off x="12039600" y="7696200"/>
                  <a:ext cx="2381250" cy="2381250"/>
                </a:xfrm>
                <a:custGeom>
                  <a:avLst/>
                  <a:gdLst>
                    <a:gd name="connsiteX0" fmla="*/ 0 w 2381250"/>
                    <a:gd name="connsiteY0" fmla="*/ 0 h 2381250"/>
                    <a:gd name="connsiteX1" fmla="*/ 2381250 w 2381250"/>
                    <a:gd name="connsiteY1" fmla="*/ 2381250 h 2381250"/>
                    <a:gd name="connsiteX2" fmla="*/ 0 w 2381250"/>
                    <a:gd name="connsiteY2" fmla="*/ 2381250 h 2381250"/>
                  </a:gdLst>
                  <a:ahLst/>
                  <a:cxnLst>
                    <a:cxn ang="0">
                      <a:pos x="connsiteX0" y="connsiteY0"/>
                    </a:cxn>
                    <a:cxn ang="0">
                      <a:pos x="connsiteX1" y="connsiteY1"/>
                    </a:cxn>
                    <a:cxn ang="0">
                      <a:pos x="connsiteX2" y="connsiteY2"/>
                    </a:cxn>
                  </a:cxnLst>
                  <a:rect l="l" t="t" r="r" b="b"/>
                  <a:pathLst>
                    <a:path w="2381250" h="2381250">
                      <a:moveTo>
                        <a:pt x="0" y="0"/>
                      </a:moveTo>
                      <a:cubicBezTo>
                        <a:pt x="1315128" y="0"/>
                        <a:pt x="2381250" y="1066122"/>
                        <a:pt x="2381250" y="2381250"/>
                      </a:cubicBezTo>
                      <a:lnTo>
                        <a:pt x="0" y="238125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0" name="Freeform 41"/>
                <p:cNvSpPr/>
                <p:nvPr/>
              </p:nvSpPr>
              <p:spPr>
                <a:xfrm flipH="1">
                  <a:off x="9658350" y="5314950"/>
                  <a:ext cx="2381250" cy="2381250"/>
                </a:xfrm>
                <a:custGeom>
                  <a:avLst/>
                  <a:gdLst>
                    <a:gd name="connsiteX0" fmla="*/ 0 w 2381250"/>
                    <a:gd name="connsiteY0" fmla="*/ 0 h 2381250"/>
                    <a:gd name="connsiteX1" fmla="*/ 2381250 w 2381250"/>
                    <a:gd name="connsiteY1" fmla="*/ 2381250 h 2381250"/>
                    <a:gd name="connsiteX2" fmla="*/ 0 w 2381250"/>
                    <a:gd name="connsiteY2" fmla="*/ 2381250 h 2381250"/>
                  </a:gdLst>
                  <a:ahLst/>
                  <a:cxnLst>
                    <a:cxn ang="0">
                      <a:pos x="connsiteX0" y="connsiteY0"/>
                    </a:cxn>
                    <a:cxn ang="0">
                      <a:pos x="connsiteX1" y="connsiteY1"/>
                    </a:cxn>
                    <a:cxn ang="0">
                      <a:pos x="connsiteX2" y="connsiteY2"/>
                    </a:cxn>
                  </a:cxnLst>
                  <a:rect l="l" t="t" r="r" b="b"/>
                  <a:pathLst>
                    <a:path w="2381250" h="2381250">
                      <a:moveTo>
                        <a:pt x="0" y="0"/>
                      </a:moveTo>
                      <a:cubicBezTo>
                        <a:pt x="1315128" y="0"/>
                        <a:pt x="2381250" y="1066122"/>
                        <a:pt x="2381250" y="2381250"/>
                      </a:cubicBezTo>
                      <a:lnTo>
                        <a:pt x="0" y="238125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1" name="Freeform 42"/>
                <p:cNvSpPr/>
                <p:nvPr/>
              </p:nvSpPr>
              <p:spPr>
                <a:xfrm flipH="1" flipV="1">
                  <a:off x="9658350" y="7696200"/>
                  <a:ext cx="2381250" cy="2381250"/>
                </a:xfrm>
                <a:custGeom>
                  <a:avLst/>
                  <a:gdLst>
                    <a:gd name="connsiteX0" fmla="*/ 0 w 2381250"/>
                    <a:gd name="connsiteY0" fmla="*/ 0 h 2381250"/>
                    <a:gd name="connsiteX1" fmla="*/ 2381250 w 2381250"/>
                    <a:gd name="connsiteY1" fmla="*/ 2381250 h 2381250"/>
                    <a:gd name="connsiteX2" fmla="*/ 0 w 2381250"/>
                    <a:gd name="connsiteY2" fmla="*/ 2381250 h 2381250"/>
                  </a:gdLst>
                  <a:ahLst/>
                  <a:cxnLst>
                    <a:cxn ang="0">
                      <a:pos x="connsiteX0" y="connsiteY0"/>
                    </a:cxn>
                    <a:cxn ang="0">
                      <a:pos x="connsiteX1" y="connsiteY1"/>
                    </a:cxn>
                    <a:cxn ang="0">
                      <a:pos x="connsiteX2" y="connsiteY2"/>
                    </a:cxn>
                  </a:cxnLst>
                  <a:rect l="l" t="t" r="r" b="b"/>
                  <a:pathLst>
                    <a:path w="2381250" h="2381250">
                      <a:moveTo>
                        <a:pt x="0" y="0"/>
                      </a:moveTo>
                      <a:cubicBezTo>
                        <a:pt x="1315128" y="0"/>
                        <a:pt x="2381250" y="1066122"/>
                        <a:pt x="2381250" y="2381250"/>
                      </a:cubicBezTo>
                      <a:lnTo>
                        <a:pt x="0" y="2381250"/>
                      </a:lnTo>
                      <a:close/>
                    </a:path>
                  </a:pathLst>
                </a:cu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grpSp>
          <p:sp>
            <p:nvSpPr>
              <p:cNvPr id="17" name="Oval 38"/>
              <p:cNvSpPr/>
              <p:nvPr/>
            </p:nvSpPr>
            <p:spPr>
              <a:xfrm>
                <a:off x="10111923" y="5768523"/>
                <a:ext cx="3855357" cy="38553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grpSp>
        <p:sp>
          <p:nvSpPr>
            <p:cNvPr id="22" name="TextBox 1"/>
            <p:cNvSpPr txBox="1"/>
            <p:nvPr/>
          </p:nvSpPr>
          <p:spPr>
            <a:xfrm>
              <a:off x="1834686" y="4606988"/>
              <a:ext cx="506870" cy="769441"/>
            </a:xfrm>
            <a:prstGeom prst="rect">
              <a:avLst/>
            </a:prstGeom>
            <a:noFill/>
          </p:spPr>
          <p:txBody>
            <a:bodyPr wrap="none" rtlCol="0">
              <a:spAutoFit/>
            </a:bodyPr>
            <a:lstStyle/>
            <a:p>
              <a:pPr algn="ctr"/>
              <a:r>
                <a:rPr lang="en-US" sz="4400" dirty="0">
                  <a:solidFill>
                    <a:srgbClr val="414141"/>
                  </a:solidFill>
                  <a:latin typeface="Open Sans Semibold" panose="020B0706030804020204" pitchFamily="34" charset="0"/>
                  <a:ea typeface="Open Sans Semibold" panose="020B0706030804020204" pitchFamily="34" charset="0"/>
                  <a:cs typeface="Open Sans Semibold" panose="020B0706030804020204" pitchFamily="34" charset="0"/>
                </a:rPr>
                <a:t>2</a:t>
              </a:r>
              <a:endParaRPr lang="tr-TR" sz="4400" dirty="0">
                <a:solidFill>
                  <a:srgbClr val="41414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23" name="Rectangle 12"/>
          <p:cNvSpPr/>
          <p:nvPr/>
        </p:nvSpPr>
        <p:spPr>
          <a:xfrm>
            <a:off x="2911425" y="2259936"/>
            <a:ext cx="6169191" cy="1938992"/>
          </a:xfrm>
          <a:prstGeom prst="rect">
            <a:avLst/>
          </a:prstGeom>
        </p:spPr>
        <p:txBody>
          <a:bodyPr wrap="square">
            <a:spAutoFit/>
          </a:bodyPr>
          <a:lstStyle/>
          <a:p>
            <a:pPr>
              <a:lnSpc>
                <a:spcPct val="150000"/>
              </a:lnSpc>
            </a:pPr>
            <a:r>
              <a:rPr lang="zh-CN" altLang="en-US" sz="2000" b="1" dirty="0">
                <a:solidFill>
                  <a:schemeClr val="tx1">
                    <a:lumMod val="50000"/>
                    <a:lumOff val="50000"/>
                  </a:schemeClr>
                </a:solidFill>
                <a:latin typeface="微软雅黑" pitchFamily="34" charset="-122"/>
                <a:ea typeface="微软雅黑" pitchFamily="34" charset="-122"/>
              </a:rPr>
              <a:t>       感冒俗称</a:t>
            </a:r>
            <a:r>
              <a:rPr lang="en-US" altLang="zh-CN" sz="2000" b="1" dirty="0">
                <a:solidFill>
                  <a:schemeClr val="tx1">
                    <a:lumMod val="50000"/>
                    <a:lumOff val="50000"/>
                  </a:schemeClr>
                </a:solidFill>
                <a:latin typeface="微软雅黑" pitchFamily="34" charset="-122"/>
                <a:ea typeface="微软雅黑" pitchFamily="34" charset="-122"/>
              </a:rPr>
              <a:t>“</a:t>
            </a:r>
            <a:r>
              <a:rPr lang="zh-CN" altLang="en-US" sz="2000" b="1" dirty="0">
                <a:solidFill>
                  <a:schemeClr val="tx1">
                    <a:lumMod val="50000"/>
                    <a:lumOff val="50000"/>
                  </a:schemeClr>
                </a:solidFill>
                <a:latin typeface="微软雅黑" pitchFamily="34" charset="-122"/>
                <a:ea typeface="微软雅黑" pitchFamily="34" charset="-122"/>
              </a:rPr>
              <a:t>伤风</a:t>
            </a:r>
            <a:r>
              <a:rPr lang="en-US" altLang="zh-CN" sz="2000" b="1" dirty="0">
                <a:solidFill>
                  <a:schemeClr val="tx1">
                    <a:lumMod val="50000"/>
                    <a:lumOff val="50000"/>
                  </a:schemeClr>
                </a:solidFill>
                <a:latin typeface="微软雅黑" pitchFamily="34" charset="-122"/>
                <a:ea typeface="微软雅黑" pitchFamily="34" charset="-122"/>
              </a:rPr>
              <a:t>”</a:t>
            </a:r>
            <a:r>
              <a:rPr lang="zh-CN" altLang="en-US" sz="2000" b="1" dirty="0">
                <a:solidFill>
                  <a:schemeClr val="tx1">
                    <a:lumMod val="50000"/>
                    <a:lumOff val="50000"/>
                  </a:schemeClr>
                </a:solidFill>
                <a:latin typeface="微软雅黑" pitchFamily="34" charset="-122"/>
                <a:ea typeface="微软雅黑" pitchFamily="34" charset="-122"/>
              </a:rPr>
              <a:t>，多因感受外邪所致。本病一年四季均可发生，以气候骤及变冬春时发病率最高。</a:t>
            </a:r>
          </a:p>
          <a:p>
            <a:pPr>
              <a:lnSpc>
                <a:spcPct val="150000"/>
              </a:lnSpc>
            </a:pPr>
            <a:r>
              <a:rPr lang="zh-CN" altLang="en-US" sz="2000" b="1" dirty="0">
                <a:solidFill>
                  <a:schemeClr val="tx1">
                    <a:lumMod val="50000"/>
                    <a:lumOff val="50000"/>
                  </a:schemeClr>
                </a:solidFill>
                <a:latin typeface="微软雅黑" pitchFamily="34" charset="-122"/>
                <a:ea typeface="微软雅黑" pitchFamily="34" charset="-122"/>
              </a:rPr>
              <a:t>常伴有：发热，恶寒，头痛，鼻塞流涕，喷嚏，咳嗽，呕吐，腹泻或高热惊厥</a:t>
            </a:r>
          </a:p>
        </p:txBody>
      </p:sp>
      <p:sp>
        <p:nvSpPr>
          <p:cNvPr id="24" name="文本框 23"/>
          <p:cNvSpPr txBox="1"/>
          <p:nvPr/>
        </p:nvSpPr>
        <p:spPr>
          <a:xfrm>
            <a:off x="8048273" y="4054722"/>
            <a:ext cx="2218652"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solidFill>
                  <a:srgbClr val="F26790"/>
                </a:solidFill>
                <a:latin typeface="微软雅黑" panose="020B0503020204020204" pitchFamily="34" charset="-122"/>
                <a:ea typeface="微软雅黑" panose="020B0503020204020204" pitchFamily="34" charset="-122"/>
              </a:rPr>
              <a:t>腹泻</a:t>
            </a:r>
          </a:p>
        </p:txBody>
      </p:sp>
      <p:sp>
        <p:nvSpPr>
          <p:cNvPr id="25" name="文本框 24"/>
          <p:cNvSpPr txBox="1"/>
          <p:nvPr/>
        </p:nvSpPr>
        <p:spPr>
          <a:xfrm>
            <a:off x="1802099" y="1768071"/>
            <a:ext cx="2218652"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800" b="1" dirty="0">
                <a:solidFill>
                  <a:srgbClr val="F26790"/>
                </a:solidFill>
                <a:latin typeface="微软雅黑" panose="020B0503020204020204" pitchFamily="34" charset="-122"/>
                <a:ea typeface="微软雅黑" panose="020B0503020204020204" pitchFamily="34" charset="-122"/>
              </a:rPr>
              <a:t>感冒</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500" fill="hold">
                                          <p:stCondLst>
                                            <p:cond delay="0"/>
                                          </p:stCondLst>
                                        </p:cTn>
                                        <p:tgtEl>
                                          <p:spTgt spid="25"/>
                                        </p:tgtEl>
                                        <p:attrNameLst>
                                          <p:attrName>style.visibility</p:attrName>
                                        </p:attrNameLst>
                                      </p:cBhvr>
                                      <p:to>
                                        <p:strVal val="visible"/>
                                      </p:to>
                                    </p:set>
                                    <p:animEffect transition="in" filter="plus(i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p:tgtEl>
                                          <p:spTgt spid="23"/>
                                        </p:tgtEl>
                                        <p:attrNameLst>
                                          <p:attrName>ppt_y</p:attrName>
                                        </p:attrNameLst>
                                      </p:cBhvr>
                                      <p:tavLst>
                                        <p:tav tm="0">
                                          <p:val>
                                            <p:strVal val="#ppt_y+#ppt_h*1.125000"/>
                                          </p:val>
                                        </p:tav>
                                        <p:tav tm="100000">
                                          <p:val>
                                            <p:strVal val="#ppt_y"/>
                                          </p:val>
                                        </p:tav>
                                      </p:tavLst>
                                    </p:anim>
                                    <p:animEffect transition="in" filter="wipe(up)">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grpId="0" nodeType="clickEffect">
                                  <p:stCondLst>
                                    <p:cond delay="0"/>
                                  </p:stCondLst>
                                  <p:childTnLst>
                                    <p:set>
                                      <p:cBhvr>
                                        <p:cTn id="17" dur="500" fill="hold">
                                          <p:stCondLst>
                                            <p:cond delay="0"/>
                                          </p:stCondLst>
                                        </p:cTn>
                                        <p:tgtEl>
                                          <p:spTgt spid="24"/>
                                        </p:tgtEl>
                                        <p:attrNameLst>
                                          <p:attrName>style.visibility</p:attrName>
                                        </p:attrNameLst>
                                      </p:cBhvr>
                                      <p:to>
                                        <p:strVal val="visible"/>
                                      </p:to>
                                    </p:set>
                                    <p:animEffect transition="in" filter="plus(in)">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p:tgtEl>
                                          <p:spTgt spid="14"/>
                                        </p:tgtEl>
                                        <p:attrNameLst>
                                          <p:attrName>ppt_y</p:attrName>
                                        </p:attrNameLst>
                                      </p:cBhvr>
                                      <p:tavLst>
                                        <p:tav tm="0">
                                          <p:val>
                                            <p:strVal val="#ppt_y+#ppt_h*1.125000"/>
                                          </p:val>
                                        </p:tav>
                                        <p:tav tm="100000">
                                          <p:val>
                                            <p:strVal val="#ppt_y"/>
                                          </p:val>
                                        </p:tav>
                                      </p:tavLst>
                                    </p:anim>
                                    <p:animEffect transition="in" filter="wipe(up)">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4"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a:extLst>
              <a:ext uri="{FF2B5EF4-FFF2-40B4-BE49-F238E27FC236}">
                <a16:creationId xmlns:a16="http://schemas.microsoft.com/office/drawing/2014/main" id="{91A9D6C1-DE73-4BB0-9699-2F45465887DF}"/>
              </a:ext>
            </a:extLst>
          </p:cNvPr>
          <p:cNvSpPr/>
          <p:nvPr/>
        </p:nvSpPr>
        <p:spPr>
          <a:xfrm>
            <a:off x="533400" y="108792"/>
            <a:ext cx="177800" cy="655605"/>
          </a:xfrm>
          <a:prstGeom prst="parallelogram">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4" name="平行四边形 3">
            <a:extLst>
              <a:ext uri="{FF2B5EF4-FFF2-40B4-BE49-F238E27FC236}">
                <a16:creationId xmlns:a16="http://schemas.microsoft.com/office/drawing/2014/main" id="{79E10C5D-2C78-41B6-AD56-E36F99015712}"/>
              </a:ext>
            </a:extLst>
          </p:cNvPr>
          <p:cNvSpPr/>
          <p:nvPr/>
        </p:nvSpPr>
        <p:spPr>
          <a:xfrm>
            <a:off x="444500" y="0"/>
            <a:ext cx="177800" cy="655605"/>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5" name="文本框 4">
            <a:extLst>
              <a:ext uri="{FF2B5EF4-FFF2-40B4-BE49-F238E27FC236}">
                <a16:creationId xmlns:a16="http://schemas.microsoft.com/office/drawing/2014/main" id="{6D39D83F-9408-4A2F-828B-A9CEEF747841}"/>
              </a:ext>
            </a:extLst>
          </p:cNvPr>
          <p:cNvSpPr txBox="1"/>
          <p:nvPr/>
        </p:nvSpPr>
        <p:spPr>
          <a:xfrm>
            <a:off x="800100" y="256726"/>
            <a:ext cx="29143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b="1" dirty="0">
                <a:solidFill>
                  <a:srgbClr val="F26790"/>
                </a:solidFill>
                <a:latin typeface="微软雅黑" panose="020B0503020204020204" pitchFamily="34" charset="-122"/>
                <a:ea typeface="微软雅黑" panose="020B0503020204020204" pitchFamily="34" charset="-122"/>
              </a:rPr>
              <a:t>春季保健 增高益智</a:t>
            </a:r>
          </a:p>
        </p:txBody>
      </p:sp>
      <p:sp>
        <p:nvSpPr>
          <p:cNvPr id="8" name="文本框 7">
            <a:extLst>
              <a:ext uri="{FF2B5EF4-FFF2-40B4-BE49-F238E27FC236}">
                <a16:creationId xmlns:a16="http://schemas.microsoft.com/office/drawing/2014/main" id="{AB7684BD-377A-4FC3-97A8-58DB443313EE}"/>
              </a:ext>
            </a:extLst>
          </p:cNvPr>
          <p:cNvSpPr txBox="1"/>
          <p:nvPr/>
        </p:nvSpPr>
        <p:spPr>
          <a:xfrm>
            <a:off x="1793775" y="2401322"/>
            <a:ext cx="1119491"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百会</a:t>
            </a:r>
          </a:p>
        </p:txBody>
      </p:sp>
      <p:pic>
        <p:nvPicPr>
          <p:cNvPr id="10" name="图片 9">
            <a:extLst>
              <a:ext uri="{FF2B5EF4-FFF2-40B4-BE49-F238E27FC236}">
                <a16:creationId xmlns:a16="http://schemas.microsoft.com/office/drawing/2014/main" id="{AF6D843D-2E65-4826-9571-13264E5948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4847" y="984318"/>
            <a:ext cx="1982305" cy="1383585"/>
          </a:xfrm>
          <a:prstGeom prst="rect">
            <a:avLst/>
          </a:prstGeom>
        </p:spPr>
      </p:pic>
      <p:sp>
        <p:nvSpPr>
          <p:cNvPr id="11" name="文本框 10">
            <a:extLst>
              <a:ext uri="{FF2B5EF4-FFF2-40B4-BE49-F238E27FC236}">
                <a16:creationId xmlns:a16="http://schemas.microsoft.com/office/drawing/2014/main" id="{C905E46E-E567-4ED4-962C-21F9EAA379B7}"/>
              </a:ext>
            </a:extLst>
          </p:cNvPr>
          <p:cNvSpPr txBox="1"/>
          <p:nvPr/>
        </p:nvSpPr>
        <p:spPr>
          <a:xfrm>
            <a:off x="5766588" y="2401322"/>
            <a:ext cx="1119491"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补脾</a:t>
            </a:r>
          </a:p>
        </p:txBody>
      </p:sp>
      <p:pic>
        <p:nvPicPr>
          <p:cNvPr id="13" name="图片 12">
            <a:extLst>
              <a:ext uri="{FF2B5EF4-FFF2-40B4-BE49-F238E27FC236}">
                <a16:creationId xmlns:a16="http://schemas.microsoft.com/office/drawing/2014/main" id="{CDF9D7B5-0045-4131-B3B0-157A4FC8C0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4316" y="980512"/>
            <a:ext cx="2563163" cy="1490535"/>
          </a:xfrm>
          <a:prstGeom prst="rect">
            <a:avLst/>
          </a:prstGeom>
        </p:spPr>
      </p:pic>
      <p:sp>
        <p:nvSpPr>
          <p:cNvPr id="14" name="文本框 13">
            <a:extLst>
              <a:ext uri="{FF2B5EF4-FFF2-40B4-BE49-F238E27FC236}">
                <a16:creationId xmlns:a16="http://schemas.microsoft.com/office/drawing/2014/main" id="{3212CC02-AFA9-440B-890C-BEA45E4ED408}"/>
              </a:ext>
            </a:extLst>
          </p:cNvPr>
          <p:cNvSpPr txBox="1"/>
          <p:nvPr/>
        </p:nvSpPr>
        <p:spPr>
          <a:xfrm>
            <a:off x="8920338" y="2448781"/>
            <a:ext cx="1891882"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顺运内八卦</a:t>
            </a:r>
          </a:p>
        </p:txBody>
      </p:sp>
      <p:pic>
        <p:nvPicPr>
          <p:cNvPr id="18" name="图片 17">
            <a:extLst>
              <a:ext uri="{FF2B5EF4-FFF2-40B4-BE49-F238E27FC236}">
                <a16:creationId xmlns:a16="http://schemas.microsoft.com/office/drawing/2014/main" id="{F4CB5012-53D1-4962-8401-5BC11B89AC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4846" y="2856598"/>
            <a:ext cx="2101712" cy="1983683"/>
          </a:xfrm>
          <a:prstGeom prst="rect">
            <a:avLst/>
          </a:prstGeom>
        </p:spPr>
      </p:pic>
      <p:pic>
        <p:nvPicPr>
          <p:cNvPr id="20" name="图片 19">
            <a:extLst>
              <a:ext uri="{FF2B5EF4-FFF2-40B4-BE49-F238E27FC236}">
                <a16:creationId xmlns:a16="http://schemas.microsoft.com/office/drawing/2014/main" id="{92265CB1-8D1E-4B92-8A89-8FEAEF9E1D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3266" y="4677226"/>
            <a:ext cx="2570318" cy="1927739"/>
          </a:xfrm>
          <a:prstGeom prst="rect">
            <a:avLst/>
          </a:prstGeom>
        </p:spPr>
      </p:pic>
      <p:pic>
        <p:nvPicPr>
          <p:cNvPr id="22" name="图片 21">
            <a:extLst>
              <a:ext uri="{FF2B5EF4-FFF2-40B4-BE49-F238E27FC236}">
                <a16:creationId xmlns:a16="http://schemas.microsoft.com/office/drawing/2014/main" id="{EF5DEACF-6175-48F4-AEC7-64188F09F5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62169" y="4933076"/>
            <a:ext cx="2229185" cy="1671889"/>
          </a:xfrm>
          <a:prstGeom prst="rect">
            <a:avLst/>
          </a:prstGeom>
        </p:spPr>
      </p:pic>
      <p:pic>
        <p:nvPicPr>
          <p:cNvPr id="24" name="图片 23">
            <a:extLst>
              <a:ext uri="{FF2B5EF4-FFF2-40B4-BE49-F238E27FC236}">
                <a16:creationId xmlns:a16="http://schemas.microsoft.com/office/drawing/2014/main" id="{9F5779A0-5B57-48AA-BE4F-6673D5D414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19551" y="3016383"/>
            <a:ext cx="2392692" cy="1551412"/>
          </a:xfrm>
          <a:prstGeom prst="rect">
            <a:avLst/>
          </a:prstGeom>
        </p:spPr>
      </p:pic>
      <p:sp>
        <p:nvSpPr>
          <p:cNvPr id="25" name="文本框 24">
            <a:extLst>
              <a:ext uri="{FF2B5EF4-FFF2-40B4-BE49-F238E27FC236}">
                <a16:creationId xmlns:a16="http://schemas.microsoft.com/office/drawing/2014/main" id="{0833A7C8-CA34-47E5-8750-1A318B9B26B2}"/>
              </a:ext>
            </a:extLst>
          </p:cNvPr>
          <p:cNvSpPr txBox="1"/>
          <p:nvPr/>
        </p:nvSpPr>
        <p:spPr>
          <a:xfrm>
            <a:off x="1809983" y="4324163"/>
            <a:ext cx="1119491"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补肾</a:t>
            </a:r>
          </a:p>
        </p:txBody>
      </p:sp>
      <p:sp>
        <p:nvSpPr>
          <p:cNvPr id="26" name="文本框 25">
            <a:extLst>
              <a:ext uri="{FF2B5EF4-FFF2-40B4-BE49-F238E27FC236}">
                <a16:creationId xmlns:a16="http://schemas.microsoft.com/office/drawing/2014/main" id="{EC715D17-A860-40F2-91E2-FAAC9FBE85EC}"/>
              </a:ext>
            </a:extLst>
          </p:cNvPr>
          <p:cNvSpPr txBox="1"/>
          <p:nvPr/>
        </p:nvSpPr>
        <p:spPr>
          <a:xfrm>
            <a:off x="5766588" y="4433828"/>
            <a:ext cx="1119491"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磨腹</a:t>
            </a:r>
          </a:p>
        </p:txBody>
      </p:sp>
      <p:sp>
        <p:nvSpPr>
          <p:cNvPr id="27" name="文本框 26">
            <a:extLst>
              <a:ext uri="{FF2B5EF4-FFF2-40B4-BE49-F238E27FC236}">
                <a16:creationId xmlns:a16="http://schemas.microsoft.com/office/drawing/2014/main" id="{A4CC467A-506C-4E5E-AC20-067EE11F7F9E}"/>
              </a:ext>
            </a:extLst>
          </p:cNvPr>
          <p:cNvSpPr txBox="1"/>
          <p:nvPr/>
        </p:nvSpPr>
        <p:spPr>
          <a:xfrm>
            <a:off x="9171381" y="4379906"/>
            <a:ext cx="1119491"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足三里</a:t>
            </a:r>
          </a:p>
        </p:txBody>
      </p:sp>
      <p:sp>
        <p:nvSpPr>
          <p:cNvPr id="28" name="文本框 27">
            <a:extLst>
              <a:ext uri="{FF2B5EF4-FFF2-40B4-BE49-F238E27FC236}">
                <a16:creationId xmlns:a16="http://schemas.microsoft.com/office/drawing/2014/main" id="{256B8AA6-1CC1-4BFD-A2C0-C440CD7B8556}"/>
              </a:ext>
            </a:extLst>
          </p:cNvPr>
          <p:cNvSpPr txBox="1"/>
          <p:nvPr/>
        </p:nvSpPr>
        <p:spPr>
          <a:xfrm>
            <a:off x="2257257" y="6024268"/>
            <a:ext cx="1119491"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捏脊</a:t>
            </a:r>
          </a:p>
        </p:txBody>
      </p:sp>
      <p:sp>
        <p:nvSpPr>
          <p:cNvPr id="29" name="文本框 28">
            <a:extLst>
              <a:ext uri="{FF2B5EF4-FFF2-40B4-BE49-F238E27FC236}">
                <a16:creationId xmlns:a16="http://schemas.microsoft.com/office/drawing/2014/main" id="{645A5F90-F876-46B1-A36D-09E82F499332}"/>
              </a:ext>
            </a:extLst>
          </p:cNvPr>
          <p:cNvSpPr txBox="1"/>
          <p:nvPr/>
        </p:nvSpPr>
        <p:spPr>
          <a:xfrm>
            <a:off x="9677988" y="6024267"/>
            <a:ext cx="1119491"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涌泉</a:t>
            </a:r>
          </a:p>
        </p:txBody>
      </p:sp>
      <p:pic>
        <p:nvPicPr>
          <p:cNvPr id="2" name="图片 1">
            <a:extLst>
              <a:ext uri="{FF2B5EF4-FFF2-40B4-BE49-F238E27FC236}">
                <a16:creationId xmlns:a16="http://schemas.microsoft.com/office/drawing/2014/main" id="{9F0C0795-D458-429A-A95A-594BFA840FBF}"/>
              </a:ext>
            </a:extLst>
          </p:cNvPr>
          <p:cNvPicPr>
            <a:picLocks noChangeAspect="1"/>
          </p:cNvPicPr>
          <p:nvPr/>
        </p:nvPicPr>
        <p:blipFill>
          <a:blip r:embed="rId8"/>
          <a:stretch>
            <a:fillRect/>
          </a:stretch>
        </p:blipFill>
        <p:spPr>
          <a:xfrm>
            <a:off x="1377378" y="729495"/>
            <a:ext cx="2550854" cy="1594284"/>
          </a:xfrm>
          <a:prstGeom prst="rect">
            <a:avLst/>
          </a:prstGeom>
        </p:spPr>
      </p:pic>
      <p:pic>
        <p:nvPicPr>
          <p:cNvPr id="6" name="图片 5">
            <a:extLst>
              <a:ext uri="{FF2B5EF4-FFF2-40B4-BE49-F238E27FC236}">
                <a16:creationId xmlns:a16="http://schemas.microsoft.com/office/drawing/2014/main" id="{A9CBC9A8-1594-4815-8624-722261B1062B}"/>
              </a:ext>
            </a:extLst>
          </p:cNvPr>
          <p:cNvPicPr>
            <a:picLocks noChangeAspect="1"/>
          </p:cNvPicPr>
          <p:nvPr/>
        </p:nvPicPr>
        <p:blipFill>
          <a:blip r:embed="rId9"/>
          <a:stretch>
            <a:fillRect/>
          </a:stretch>
        </p:blipFill>
        <p:spPr>
          <a:xfrm>
            <a:off x="1479757" y="2856598"/>
            <a:ext cx="1556699" cy="1548916"/>
          </a:xfrm>
          <a:prstGeom prst="rect">
            <a:avLst/>
          </a:prstGeom>
        </p:spPr>
      </p:pic>
    </p:spTree>
    <p:extLst>
      <p:ext uri="{BB962C8B-B14F-4D97-AF65-F5344CB8AC3E}">
        <p14:creationId xmlns:p14="http://schemas.microsoft.com/office/powerpoint/2010/main" val="277772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4" grpId="0"/>
      <p:bldP spid="25" grpId="0"/>
      <p:bldP spid="26" grpId="0"/>
      <p:bldP spid="27" grpId="0"/>
      <p:bldP spid="28" grpId="0"/>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a:extLst>
              <a:ext uri="{FF2B5EF4-FFF2-40B4-BE49-F238E27FC236}">
                <a16:creationId xmlns:a16="http://schemas.microsoft.com/office/drawing/2014/main" id="{91A9D6C1-DE73-4BB0-9699-2F45465887DF}"/>
              </a:ext>
            </a:extLst>
          </p:cNvPr>
          <p:cNvSpPr/>
          <p:nvPr/>
        </p:nvSpPr>
        <p:spPr>
          <a:xfrm>
            <a:off x="533400" y="108792"/>
            <a:ext cx="177800" cy="655605"/>
          </a:xfrm>
          <a:prstGeom prst="parallelogram">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4" name="平行四边形 3">
            <a:extLst>
              <a:ext uri="{FF2B5EF4-FFF2-40B4-BE49-F238E27FC236}">
                <a16:creationId xmlns:a16="http://schemas.microsoft.com/office/drawing/2014/main" id="{79E10C5D-2C78-41B6-AD56-E36F99015712}"/>
              </a:ext>
            </a:extLst>
          </p:cNvPr>
          <p:cNvSpPr/>
          <p:nvPr/>
        </p:nvSpPr>
        <p:spPr>
          <a:xfrm>
            <a:off x="444500" y="0"/>
            <a:ext cx="177800" cy="655605"/>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5" name="文本框 4">
            <a:extLst>
              <a:ext uri="{FF2B5EF4-FFF2-40B4-BE49-F238E27FC236}">
                <a16:creationId xmlns:a16="http://schemas.microsoft.com/office/drawing/2014/main" id="{6D39D83F-9408-4A2F-828B-A9CEEF747841}"/>
              </a:ext>
            </a:extLst>
          </p:cNvPr>
          <p:cNvSpPr txBox="1"/>
          <p:nvPr/>
        </p:nvSpPr>
        <p:spPr>
          <a:xfrm>
            <a:off x="800100" y="256726"/>
            <a:ext cx="29143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b="1" dirty="0">
                <a:solidFill>
                  <a:srgbClr val="F26790"/>
                </a:solidFill>
                <a:latin typeface="微软雅黑" panose="020B0503020204020204" pitchFamily="34" charset="-122"/>
                <a:ea typeface="微软雅黑" panose="020B0503020204020204" pitchFamily="34" charset="-122"/>
              </a:rPr>
              <a:t>风寒感冒</a:t>
            </a:r>
          </a:p>
        </p:txBody>
      </p:sp>
      <p:pic>
        <p:nvPicPr>
          <p:cNvPr id="7" name="图片 6">
            <a:extLst>
              <a:ext uri="{FF2B5EF4-FFF2-40B4-BE49-F238E27FC236}">
                <a16:creationId xmlns:a16="http://schemas.microsoft.com/office/drawing/2014/main" id="{05665F02-BF4B-45DB-AF3B-FA209DE280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985" y="1124336"/>
            <a:ext cx="2271810" cy="1709199"/>
          </a:xfrm>
          <a:prstGeom prst="rect">
            <a:avLst/>
          </a:prstGeom>
        </p:spPr>
      </p:pic>
      <p:sp>
        <p:nvSpPr>
          <p:cNvPr id="8" name="文本框 7">
            <a:extLst>
              <a:ext uri="{FF2B5EF4-FFF2-40B4-BE49-F238E27FC236}">
                <a16:creationId xmlns:a16="http://schemas.microsoft.com/office/drawing/2014/main" id="{AB7684BD-377A-4FC3-97A8-58DB443313EE}"/>
              </a:ext>
            </a:extLst>
          </p:cNvPr>
          <p:cNvSpPr txBox="1"/>
          <p:nvPr/>
        </p:nvSpPr>
        <p:spPr>
          <a:xfrm>
            <a:off x="1483145" y="3001009"/>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开天门</a:t>
            </a:r>
          </a:p>
        </p:txBody>
      </p:sp>
      <p:pic>
        <p:nvPicPr>
          <p:cNvPr id="10" name="图片 9">
            <a:extLst>
              <a:ext uri="{FF2B5EF4-FFF2-40B4-BE49-F238E27FC236}">
                <a16:creationId xmlns:a16="http://schemas.microsoft.com/office/drawing/2014/main" id="{AF6D843D-2E65-4826-9571-13264E5948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6973" y="1124336"/>
            <a:ext cx="2101712" cy="1576284"/>
          </a:xfrm>
          <a:prstGeom prst="rect">
            <a:avLst/>
          </a:prstGeom>
        </p:spPr>
      </p:pic>
      <p:sp>
        <p:nvSpPr>
          <p:cNvPr id="11" name="文本框 10">
            <a:extLst>
              <a:ext uri="{FF2B5EF4-FFF2-40B4-BE49-F238E27FC236}">
                <a16:creationId xmlns:a16="http://schemas.microsoft.com/office/drawing/2014/main" id="{C905E46E-E567-4ED4-962C-21F9EAA379B7}"/>
              </a:ext>
            </a:extLst>
          </p:cNvPr>
          <p:cNvSpPr txBox="1"/>
          <p:nvPr/>
        </p:nvSpPr>
        <p:spPr>
          <a:xfrm>
            <a:off x="5583003" y="3001008"/>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推坎宫</a:t>
            </a:r>
          </a:p>
        </p:txBody>
      </p:sp>
      <p:pic>
        <p:nvPicPr>
          <p:cNvPr id="13" name="图片 12">
            <a:extLst>
              <a:ext uri="{FF2B5EF4-FFF2-40B4-BE49-F238E27FC236}">
                <a16:creationId xmlns:a16="http://schemas.microsoft.com/office/drawing/2014/main" id="{CDF9D7B5-0045-4131-B3B0-157A4FC8C0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4347" y="1102381"/>
            <a:ext cx="2486606" cy="1864955"/>
          </a:xfrm>
          <a:prstGeom prst="rect">
            <a:avLst/>
          </a:prstGeom>
        </p:spPr>
      </p:pic>
      <p:sp>
        <p:nvSpPr>
          <p:cNvPr id="14" name="文本框 13">
            <a:extLst>
              <a:ext uri="{FF2B5EF4-FFF2-40B4-BE49-F238E27FC236}">
                <a16:creationId xmlns:a16="http://schemas.microsoft.com/office/drawing/2014/main" id="{3212CC02-AFA9-440B-890C-BEA45E4ED408}"/>
              </a:ext>
            </a:extLst>
          </p:cNvPr>
          <p:cNvSpPr txBox="1"/>
          <p:nvPr/>
        </p:nvSpPr>
        <p:spPr>
          <a:xfrm>
            <a:off x="9351168" y="2967736"/>
            <a:ext cx="1152963" cy="46166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揉太阳  </a:t>
            </a:r>
          </a:p>
        </p:txBody>
      </p:sp>
      <p:pic>
        <p:nvPicPr>
          <p:cNvPr id="16" name="图片 15">
            <a:extLst>
              <a:ext uri="{FF2B5EF4-FFF2-40B4-BE49-F238E27FC236}">
                <a16:creationId xmlns:a16="http://schemas.microsoft.com/office/drawing/2014/main" id="{BE9F7996-1080-4132-8E73-A6AFB3A0C7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288" y="3907613"/>
            <a:ext cx="2102973" cy="1577230"/>
          </a:xfrm>
          <a:prstGeom prst="rect">
            <a:avLst/>
          </a:prstGeom>
        </p:spPr>
      </p:pic>
      <p:pic>
        <p:nvPicPr>
          <p:cNvPr id="18" name="图片 17">
            <a:extLst>
              <a:ext uri="{FF2B5EF4-FFF2-40B4-BE49-F238E27FC236}">
                <a16:creationId xmlns:a16="http://schemas.microsoft.com/office/drawing/2014/main" id="{F4CB5012-53D1-4962-8401-5BC11B89AC5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94288" y="3966468"/>
            <a:ext cx="2101712" cy="1576284"/>
          </a:xfrm>
          <a:prstGeom prst="rect">
            <a:avLst/>
          </a:prstGeom>
        </p:spPr>
      </p:pic>
      <p:pic>
        <p:nvPicPr>
          <p:cNvPr id="22" name="图片 21">
            <a:extLst>
              <a:ext uri="{FF2B5EF4-FFF2-40B4-BE49-F238E27FC236}">
                <a16:creationId xmlns:a16="http://schemas.microsoft.com/office/drawing/2014/main" id="{EF5DEACF-6175-48F4-AEC7-64188F09F5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10320" y="4018012"/>
            <a:ext cx="2229185" cy="1671888"/>
          </a:xfrm>
          <a:prstGeom prst="rect">
            <a:avLst/>
          </a:prstGeom>
        </p:spPr>
      </p:pic>
      <p:pic>
        <p:nvPicPr>
          <p:cNvPr id="24" name="图片 23">
            <a:extLst>
              <a:ext uri="{FF2B5EF4-FFF2-40B4-BE49-F238E27FC236}">
                <a16:creationId xmlns:a16="http://schemas.microsoft.com/office/drawing/2014/main" id="{9F5779A0-5B57-48AA-BE4F-6673D5D414A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19788" y="4018012"/>
            <a:ext cx="2068549" cy="1551412"/>
          </a:xfrm>
          <a:prstGeom prst="rect">
            <a:avLst/>
          </a:prstGeom>
        </p:spPr>
      </p:pic>
      <p:sp>
        <p:nvSpPr>
          <p:cNvPr id="25" name="文本框 24">
            <a:extLst>
              <a:ext uri="{FF2B5EF4-FFF2-40B4-BE49-F238E27FC236}">
                <a16:creationId xmlns:a16="http://schemas.microsoft.com/office/drawing/2014/main" id="{0833A7C8-CA34-47E5-8750-1A318B9B26B2}"/>
              </a:ext>
            </a:extLst>
          </p:cNvPr>
          <p:cNvSpPr txBox="1"/>
          <p:nvPr/>
        </p:nvSpPr>
        <p:spPr>
          <a:xfrm>
            <a:off x="1172517" y="5538187"/>
            <a:ext cx="1740749"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揉耳后高骨</a:t>
            </a:r>
          </a:p>
        </p:txBody>
      </p:sp>
      <p:sp>
        <p:nvSpPr>
          <p:cNvPr id="26" name="文本框 25">
            <a:extLst>
              <a:ext uri="{FF2B5EF4-FFF2-40B4-BE49-F238E27FC236}">
                <a16:creationId xmlns:a16="http://schemas.microsoft.com/office/drawing/2014/main" id="{EC715D17-A860-40F2-91E2-FAAC9FBE85EC}"/>
              </a:ext>
            </a:extLst>
          </p:cNvPr>
          <p:cNvSpPr txBox="1"/>
          <p:nvPr/>
        </p:nvSpPr>
        <p:spPr>
          <a:xfrm>
            <a:off x="4485398" y="5538187"/>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揉迎香</a:t>
            </a:r>
          </a:p>
        </p:txBody>
      </p:sp>
      <p:sp>
        <p:nvSpPr>
          <p:cNvPr id="27" name="文本框 26">
            <a:extLst>
              <a:ext uri="{FF2B5EF4-FFF2-40B4-BE49-F238E27FC236}">
                <a16:creationId xmlns:a16="http://schemas.microsoft.com/office/drawing/2014/main" id="{A4CC467A-506C-4E5E-AC20-067EE11F7F9E}"/>
              </a:ext>
            </a:extLst>
          </p:cNvPr>
          <p:cNvSpPr txBox="1"/>
          <p:nvPr/>
        </p:nvSpPr>
        <p:spPr>
          <a:xfrm>
            <a:off x="7494316" y="5569424"/>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揉肺俞</a:t>
            </a:r>
          </a:p>
        </p:txBody>
      </p:sp>
      <p:sp>
        <p:nvSpPr>
          <p:cNvPr id="29" name="文本框 28">
            <a:extLst>
              <a:ext uri="{FF2B5EF4-FFF2-40B4-BE49-F238E27FC236}">
                <a16:creationId xmlns:a16="http://schemas.microsoft.com/office/drawing/2014/main" id="{645A5F90-F876-46B1-A36D-09E82F499332}"/>
              </a:ext>
            </a:extLst>
          </p:cNvPr>
          <p:cNvSpPr txBox="1"/>
          <p:nvPr/>
        </p:nvSpPr>
        <p:spPr>
          <a:xfrm>
            <a:off x="10269936" y="5569424"/>
            <a:ext cx="1499093"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推天柱骨</a:t>
            </a:r>
          </a:p>
        </p:txBody>
      </p:sp>
    </p:spTree>
    <p:extLst>
      <p:ext uri="{BB962C8B-B14F-4D97-AF65-F5344CB8AC3E}">
        <p14:creationId xmlns:p14="http://schemas.microsoft.com/office/powerpoint/2010/main" val="163424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4" grpId="0"/>
      <p:bldP spid="25" grpId="0"/>
      <p:bldP spid="26" grpId="0"/>
      <p:bldP spid="27" grpId="0"/>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a:extLst>
              <a:ext uri="{FF2B5EF4-FFF2-40B4-BE49-F238E27FC236}">
                <a16:creationId xmlns:a16="http://schemas.microsoft.com/office/drawing/2014/main" id="{91A9D6C1-DE73-4BB0-9699-2F45465887DF}"/>
              </a:ext>
            </a:extLst>
          </p:cNvPr>
          <p:cNvSpPr/>
          <p:nvPr/>
        </p:nvSpPr>
        <p:spPr>
          <a:xfrm>
            <a:off x="533400" y="108792"/>
            <a:ext cx="177800" cy="655605"/>
          </a:xfrm>
          <a:prstGeom prst="parallelogram">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4" name="平行四边形 3">
            <a:extLst>
              <a:ext uri="{FF2B5EF4-FFF2-40B4-BE49-F238E27FC236}">
                <a16:creationId xmlns:a16="http://schemas.microsoft.com/office/drawing/2014/main" id="{79E10C5D-2C78-41B6-AD56-E36F99015712}"/>
              </a:ext>
            </a:extLst>
          </p:cNvPr>
          <p:cNvSpPr/>
          <p:nvPr/>
        </p:nvSpPr>
        <p:spPr>
          <a:xfrm>
            <a:off x="444500" y="0"/>
            <a:ext cx="177800" cy="655605"/>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05665F02-BF4B-45DB-AF3B-FA209DE280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3523" y="655605"/>
            <a:ext cx="2280999" cy="1815442"/>
          </a:xfrm>
          <a:prstGeom prst="rect">
            <a:avLst/>
          </a:prstGeom>
        </p:spPr>
      </p:pic>
      <p:sp>
        <p:nvSpPr>
          <p:cNvPr id="8" name="文本框 7">
            <a:extLst>
              <a:ext uri="{FF2B5EF4-FFF2-40B4-BE49-F238E27FC236}">
                <a16:creationId xmlns:a16="http://schemas.microsoft.com/office/drawing/2014/main" id="{AB7684BD-377A-4FC3-97A8-58DB443313EE}"/>
              </a:ext>
            </a:extLst>
          </p:cNvPr>
          <p:cNvSpPr txBox="1"/>
          <p:nvPr/>
        </p:nvSpPr>
        <p:spPr>
          <a:xfrm>
            <a:off x="1793775" y="2401322"/>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清肺经 </a:t>
            </a:r>
          </a:p>
        </p:txBody>
      </p:sp>
      <p:pic>
        <p:nvPicPr>
          <p:cNvPr id="10" name="图片 9">
            <a:extLst>
              <a:ext uri="{FF2B5EF4-FFF2-40B4-BE49-F238E27FC236}">
                <a16:creationId xmlns:a16="http://schemas.microsoft.com/office/drawing/2014/main" id="{AF6D843D-2E65-4826-9571-13264E5948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1720" y="892736"/>
            <a:ext cx="2188560" cy="1641420"/>
          </a:xfrm>
          <a:prstGeom prst="rect">
            <a:avLst/>
          </a:prstGeom>
        </p:spPr>
      </p:pic>
      <p:sp>
        <p:nvSpPr>
          <p:cNvPr id="11" name="文本框 10">
            <a:extLst>
              <a:ext uri="{FF2B5EF4-FFF2-40B4-BE49-F238E27FC236}">
                <a16:creationId xmlns:a16="http://schemas.microsoft.com/office/drawing/2014/main" id="{C905E46E-E567-4ED4-962C-21F9EAA379B7}"/>
              </a:ext>
            </a:extLst>
          </p:cNvPr>
          <p:cNvSpPr txBox="1"/>
          <p:nvPr/>
        </p:nvSpPr>
        <p:spPr>
          <a:xfrm>
            <a:off x="5766588" y="2401322"/>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清肝经  </a:t>
            </a:r>
          </a:p>
        </p:txBody>
      </p:sp>
      <p:pic>
        <p:nvPicPr>
          <p:cNvPr id="13" name="图片 12">
            <a:extLst>
              <a:ext uri="{FF2B5EF4-FFF2-40B4-BE49-F238E27FC236}">
                <a16:creationId xmlns:a16="http://schemas.microsoft.com/office/drawing/2014/main" id="{CDF9D7B5-0045-4131-B3B0-157A4FC8C0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69933" y="739637"/>
            <a:ext cx="2392692" cy="1794519"/>
          </a:xfrm>
          <a:prstGeom prst="rect">
            <a:avLst/>
          </a:prstGeom>
        </p:spPr>
      </p:pic>
      <p:sp>
        <p:nvSpPr>
          <p:cNvPr id="14" name="文本框 13">
            <a:extLst>
              <a:ext uri="{FF2B5EF4-FFF2-40B4-BE49-F238E27FC236}">
                <a16:creationId xmlns:a16="http://schemas.microsoft.com/office/drawing/2014/main" id="{3212CC02-AFA9-440B-890C-BEA45E4ED408}"/>
              </a:ext>
            </a:extLst>
          </p:cNvPr>
          <p:cNvSpPr txBox="1"/>
          <p:nvPr/>
        </p:nvSpPr>
        <p:spPr>
          <a:xfrm>
            <a:off x="8920338" y="2448781"/>
            <a:ext cx="1891882"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揉掌小横纹</a:t>
            </a:r>
          </a:p>
        </p:txBody>
      </p:sp>
      <p:pic>
        <p:nvPicPr>
          <p:cNvPr id="16" name="图片 15">
            <a:extLst>
              <a:ext uri="{FF2B5EF4-FFF2-40B4-BE49-F238E27FC236}">
                <a16:creationId xmlns:a16="http://schemas.microsoft.com/office/drawing/2014/main" id="{BE9F7996-1080-4132-8E73-A6AFB3A0C7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5771" y="2856598"/>
            <a:ext cx="2096401" cy="1577230"/>
          </a:xfrm>
          <a:prstGeom prst="rect">
            <a:avLst/>
          </a:prstGeom>
        </p:spPr>
      </p:pic>
      <p:pic>
        <p:nvPicPr>
          <p:cNvPr id="18" name="图片 17">
            <a:extLst>
              <a:ext uri="{FF2B5EF4-FFF2-40B4-BE49-F238E27FC236}">
                <a16:creationId xmlns:a16="http://schemas.microsoft.com/office/drawing/2014/main" id="{F4CB5012-53D1-4962-8401-5BC11B89AC5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88568" y="2803622"/>
            <a:ext cx="2101712" cy="1576284"/>
          </a:xfrm>
          <a:prstGeom prst="rect">
            <a:avLst/>
          </a:prstGeom>
        </p:spPr>
      </p:pic>
      <p:pic>
        <p:nvPicPr>
          <p:cNvPr id="20" name="图片 19">
            <a:extLst>
              <a:ext uri="{FF2B5EF4-FFF2-40B4-BE49-F238E27FC236}">
                <a16:creationId xmlns:a16="http://schemas.microsoft.com/office/drawing/2014/main" id="{92265CB1-8D1E-4B92-8A89-8FEAEF9E1D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29870" y="4756242"/>
            <a:ext cx="2279715" cy="1709786"/>
          </a:xfrm>
          <a:prstGeom prst="rect">
            <a:avLst/>
          </a:prstGeom>
        </p:spPr>
      </p:pic>
      <p:pic>
        <p:nvPicPr>
          <p:cNvPr id="22" name="图片 21">
            <a:extLst>
              <a:ext uri="{FF2B5EF4-FFF2-40B4-BE49-F238E27FC236}">
                <a16:creationId xmlns:a16="http://schemas.microsoft.com/office/drawing/2014/main" id="{EF5DEACF-6175-48F4-AEC7-64188F09F5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40185" y="4722869"/>
            <a:ext cx="2201452" cy="1671889"/>
          </a:xfrm>
          <a:prstGeom prst="rect">
            <a:avLst/>
          </a:prstGeom>
        </p:spPr>
      </p:pic>
      <p:pic>
        <p:nvPicPr>
          <p:cNvPr id="24" name="图片 23">
            <a:extLst>
              <a:ext uri="{FF2B5EF4-FFF2-40B4-BE49-F238E27FC236}">
                <a16:creationId xmlns:a16="http://schemas.microsoft.com/office/drawing/2014/main" id="{9F5779A0-5B57-48AA-BE4F-6673D5D414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81622" y="3016383"/>
            <a:ext cx="2068549" cy="1551412"/>
          </a:xfrm>
          <a:prstGeom prst="rect">
            <a:avLst/>
          </a:prstGeom>
        </p:spPr>
      </p:pic>
      <p:sp>
        <p:nvSpPr>
          <p:cNvPr id="25" name="文本框 24">
            <a:extLst>
              <a:ext uri="{FF2B5EF4-FFF2-40B4-BE49-F238E27FC236}">
                <a16:creationId xmlns:a16="http://schemas.microsoft.com/office/drawing/2014/main" id="{0833A7C8-CA34-47E5-8750-1A318B9B26B2}"/>
              </a:ext>
            </a:extLst>
          </p:cNvPr>
          <p:cNvSpPr txBox="1"/>
          <p:nvPr/>
        </p:nvSpPr>
        <p:spPr>
          <a:xfrm>
            <a:off x="1809983" y="4324163"/>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开天门</a:t>
            </a:r>
          </a:p>
        </p:txBody>
      </p:sp>
      <p:sp>
        <p:nvSpPr>
          <p:cNvPr id="26" name="文本框 25">
            <a:extLst>
              <a:ext uri="{FF2B5EF4-FFF2-40B4-BE49-F238E27FC236}">
                <a16:creationId xmlns:a16="http://schemas.microsoft.com/office/drawing/2014/main" id="{EC715D17-A860-40F2-91E2-FAAC9FBE85EC}"/>
              </a:ext>
            </a:extLst>
          </p:cNvPr>
          <p:cNvSpPr txBox="1"/>
          <p:nvPr/>
        </p:nvSpPr>
        <p:spPr>
          <a:xfrm>
            <a:off x="5780737" y="4292592"/>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推坎宫</a:t>
            </a:r>
          </a:p>
        </p:txBody>
      </p:sp>
      <p:sp>
        <p:nvSpPr>
          <p:cNvPr id="27" name="文本框 26">
            <a:extLst>
              <a:ext uri="{FF2B5EF4-FFF2-40B4-BE49-F238E27FC236}">
                <a16:creationId xmlns:a16="http://schemas.microsoft.com/office/drawing/2014/main" id="{A4CC467A-506C-4E5E-AC20-067EE11F7F9E}"/>
              </a:ext>
            </a:extLst>
          </p:cNvPr>
          <p:cNvSpPr txBox="1"/>
          <p:nvPr/>
        </p:nvSpPr>
        <p:spPr>
          <a:xfrm>
            <a:off x="9171381" y="4379906"/>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揉太阳</a:t>
            </a:r>
          </a:p>
        </p:txBody>
      </p:sp>
      <p:sp>
        <p:nvSpPr>
          <p:cNvPr id="28" name="文本框 27">
            <a:extLst>
              <a:ext uri="{FF2B5EF4-FFF2-40B4-BE49-F238E27FC236}">
                <a16:creationId xmlns:a16="http://schemas.microsoft.com/office/drawing/2014/main" id="{256B8AA6-1CC1-4BFD-A2C0-C440CD7B8556}"/>
              </a:ext>
            </a:extLst>
          </p:cNvPr>
          <p:cNvSpPr txBox="1"/>
          <p:nvPr/>
        </p:nvSpPr>
        <p:spPr>
          <a:xfrm>
            <a:off x="1688107" y="6320735"/>
            <a:ext cx="1574192"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清天河水</a:t>
            </a:r>
          </a:p>
        </p:txBody>
      </p:sp>
      <p:sp>
        <p:nvSpPr>
          <p:cNvPr id="29" name="文本框 28">
            <a:extLst>
              <a:ext uri="{FF2B5EF4-FFF2-40B4-BE49-F238E27FC236}">
                <a16:creationId xmlns:a16="http://schemas.microsoft.com/office/drawing/2014/main" id="{645A5F90-F876-46B1-A36D-09E82F499332}"/>
              </a:ext>
            </a:extLst>
          </p:cNvPr>
          <p:cNvSpPr txBox="1"/>
          <p:nvPr/>
        </p:nvSpPr>
        <p:spPr>
          <a:xfrm>
            <a:off x="5881166" y="6394758"/>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退六腑</a:t>
            </a:r>
          </a:p>
        </p:txBody>
      </p:sp>
      <p:sp>
        <p:nvSpPr>
          <p:cNvPr id="21" name="文本框 20">
            <a:extLst>
              <a:ext uri="{FF2B5EF4-FFF2-40B4-BE49-F238E27FC236}">
                <a16:creationId xmlns:a16="http://schemas.microsoft.com/office/drawing/2014/main" id="{98140578-17E8-44ED-8B2E-33F7230E016E}"/>
              </a:ext>
            </a:extLst>
          </p:cNvPr>
          <p:cNvSpPr txBox="1"/>
          <p:nvPr/>
        </p:nvSpPr>
        <p:spPr>
          <a:xfrm>
            <a:off x="800100" y="256726"/>
            <a:ext cx="29143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b="1" dirty="0">
                <a:solidFill>
                  <a:srgbClr val="F26790"/>
                </a:solidFill>
                <a:latin typeface="微软雅黑" panose="020B0503020204020204" pitchFamily="34" charset="-122"/>
                <a:ea typeface="微软雅黑" panose="020B0503020204020204" pitchFamily="34" charset="-122"/>
              </a:rPr>
              <a:t>风热感冒</a:t>
            </a:r>
          </a:p>
        </p:txBody>
      </p:sp>
      <p:pic>
        <p:nvPicPr>
          <p:cNvPr id="6" name="图片 5">
            <a:extLst>
              <a:ext uri="{FF2B5EF4-FFF2-40B4-BE49-F238E27FC236}">
                <a16:creationId xmlns:a16="http://schemas.microsoft.com/office/drawing/2014/main" id="{009F8A36-FB01-4E4B-A12E-D522BCBE71B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20338" y="4952760"/>
            <a:ext cx="1681435" cy="1391873"/>
          </a:xfrm>
          <a:prstGeom prst="rect">
            <a:avLst/>
          </a:prstGeom>
        </p:spPr>
      </p:pic>
      <p:sp>
        <p:nvSpPr>
          <p:cNvPr id="30" name="文本框 29">
            <a:extLst>
              <a:ext uri="{FF2B5EF4-FFF2-40B4-BE49-F238E27FC236}">
                <a16:creationId xmlns:a16="http://schemas.microsoft.com/office/drawing/2014/main" id="{B6F98AE3-C937-4CA3-847E-D896D9707B47}"/>
              </a:ext>
            </a:extLst>
          </p:cNvPr>
          <p:cNvSpPr txBox="1"/>
          <p:nvPr/>
        </p:nvSpPr>
        <p:spPr>
          <a:xfrm>
            <a:off x="9311798" y="6372054"/>
            <a:ext cx="1119491"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solidFill>
                  <a:srgbClr val="F26790"/>
                </a:solidFill>
                <a:latin typeface="微软雅黑" panose="020B0503020204020204" pitchFamily="34" charset="-122"/>
                <a:ea typeface="微软雅黑" panose="020B0503020204020204" pitchFamily="34" charset="-122"/>
              </a:rPr>
              <a:t>擦肺俞</a:t>
            </a:r>
          </a:p>
        </p:txBody>
      </p:sp>
      <p:cxnSp>
        <p:nvCxnSpPr>
          <p:cNvPr id="5" name="直接箭头连接符 4">
            <a:extLst>
              <a:ext uri="{FF2B5EF4-FFF2-40B4-BE49-F238E27FC236}">
                <a16:creationId xmlns:a16="http://schemas.microsoft.com/office/drawing/2014/main" id="{AE7F01A5-D19D-4F25-AA8F-F5529789FB66}"/>
              </a:ext>
            </a:extLst>
          </p:cNvPr>
          <p:cNvCxnSpPr/>
          <p:nvPr/>
        </p:nvCxnSpPr>
        <p:spPr>
          <a:xfrm>
            <a:off x="9590049" y="5452946"/>
            <a:ext cx="423746" cy="0"/>
          </a:xfrm>
          <a:prstGeom prst="straightConnector1">
            <a:avLst/>
          </a:prstGeom>
          <a:ln w="25400">
            <a:solidFill>
              <a:srgbClr val="FF0000"/>
            </a:solidFill>
            <a:headEnd type="triangle"/>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93154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4" grpId="0"/>
      <p:bldP spid="25" grpId="0"/>
      <p:bldP spid="26" grpId="0"/>
      <p:bldP spid="27" grpId="0"/>
      <p:bldP spid="28" grpId="0"/>
      <p:bldP spid="29"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533400" y="108792"/>
            <a:ext cx="177800" cy="655605"/>
          </a:xfrm>
          <a:prstGeom prst="parallelogram">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2" name="平行四边形 1"/>
          <p:cNvSpPr/>
          <p:nvPr/>
        </p:nvSpPr>
        <p:spPr>
          <a:xfrm>
            <a:off x="444500" y="0"/>
            <a:ext cx="177800" cy="655605"/>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3" name="文本框 2"/>
          <p:cNvSpPr txBox="1"/>
          <p:nvPr/>
        </p:nvSpPr>
        <p:spPr>
          <a:xfrm>
            <a:off x="800100" y="256726"/>
            <a:ext cx="29143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b="1" dirty="0">
                <a:solidFill>
                  <a:srgbClr val="F26790"/>
                </a:solidFill>
                <a:latin typeface="微软雅黑" panose="020B0503020204020204" pitchFamily="34" charset="-122"/>
                <a:ea typeface="微软雅黑" panose="020B0503020204020204" pitchFamily="34" charset="-122"/>
              </a:rPr>
              <a:t>小儿推拿应用病症</a:t>
            </a:r>
          </a:p>
        </p:txBody>
      </p:sp>
      <p:sp>
        <p:nvSpPr>
          <p:cNvPr id="6" name="Block Arc 5"/>
          <p:cNvSpPr/>
          <p:nvPr/>
        </p:nvSpPr>
        <p:spPr>
          <a:xfrm>
            <a:off x="897264" y="1762126"/>
            <a:ext cx="1883433" cy="1883433"/>
          </a:xfrm>
          <a:prstGeom prst="blockArc">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latin typeface="微软雅黑" panose="020B0503020204020204" pitchFamily="34" charset="-122"/>
              <a:ea typeface="微软雅黑" panose="020B0503020204020204" pitchFamily="34" charset="-122"/>
            </a:endParaRPr>
          </a:p>
        </p:txBody>
      </p:sp>
      <p:sp>
        <p:nvSpPr>
          <p:cNvPr id="7" name="Block Arc 26"/>
          <p:cNvSpPr/>
          <p:nvPr/>
        </p:nvSpPr>
        <p:spPr>
          <a:xfrm flipV="1">
            <a:off x="2316270" y="1762126"/>
            <a:ext cx="1883433" cy="1883433"/>
          </a:xfrm>
          <a:prstGeom prst="blockArc">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latin typeface="微软雅黑" panose="020B0503020204020204" pitchFamily="34" charset="-122"/>
              <a:ea typeface="微软雅黑" panose="020B0503020204020204" pitchFamily="34" charset="-122"/>
            </a:endParaRPr>
          </a:p>
        </p:txBody>
      </p:sp>
      <p:sp>
        <p:nvSpPr>
          <p:cNvPr id="8" name="Block Arc 27"/>
          <p:cNvSpPr/>
          <p:nvPr/>
        </p:nvSpPr>
        <p:spPr>
          <a:xfrm>
            <a:off x="3735277" y="1762126"/>
            <a:ext cx="1883433" cy="1883433"/>
          </a:xfrm>
          <a:prstGeom prst="blockArc">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latin typeface="微软雅黑" panose="020B0503020204020204" pitchFamily="34" charset="-122"/>
              <a:ea typeface="微软雅黑" panose="020B0503020204020204" pitchFamily="34" charset="-122"/>
            </a:endParaRPr>
          </a:p>
        </p:txBody>
      </p:sp>
      <p:sp>
        <p:nvSpPr>
          <p:cNvPr id="9" name="Block Arc 28"/>
          <p:cNvSpPr/>
          <p:nvPr/>
        </p:nvSpPr>
        <p:spPr>
          <a:xfrm flipV="1">
            <a:off x="5154283" y="1762126"/>
            <a:ext cx="1883433" cy="1883433"/>
          </a:xfrm>
          <a:prstGeom prst="blockArc">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latin typeface="微软雅黑" panose="020B0503020204020204" pitchFamily="34" charset="-122"/>
              <a:ea typeface="微软雅黑" panose="020B0503020204020204" pitchFamily="34" charset="-122"/>
            </a:endParaRPr>
          </a:p>
        </p:txBody>
      </p:sp>
      <p:sp>
        <p:nvSpPr>
          <p:cNvPr id="10" name="Block Arc 29"/>
          <p:cNvSpPr/>
          <p:nvPr/>
        </p:nvSpPr>
        <p:spPr>
          <a:xfrm>
            <a:off x="6573290" y="1762126"/>
            <a:ext cx="1883433" cy="1883433"/>
          </a:xfrm>
          <a:prstGeom prst="blockArc">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latin typeface="微软雅黑" panose="020B0503020204020204" pitchFamily="34" charset="-122"/>
              <a:ea typeface="微软雅黑" panose="020B0503020204020204" pitchFamily="34" charset="-122"/>
            </a:endParaRPr>
          </a:p>
        </p:txBody>
      </p:sp>
      <p:sp>
        <p:nvSpPr>
          <p:cNvPr id="11" name="Block Arc 30"/>
          <p:cNvSpPr/>
          <p:nvPr/>
        </p:nvSpPr>
        <p:spPr>
          <a:xfrm flipV="1">
            <a:off x="7992296" y="1762126"/>
            <a:ext cx="1883433" cy="1883433"/>
          </a:xfrm>
          <a:prstGeom prst="blockArc">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latin typeface="微软雅黑" panose="020B0503020204020204" pitchFamily="34" charset="-122"/>
              <a:ea typeface="微软雅黑" panose="020B0503020204020204" pitchFamily="34" charset="-122"/>
            </a:endParaRPr>
          </a:p>
        </p:txBody>
      </p:sp>
      <p:sp>
        <p:nvSpPr>
          <p:cNvPr id="12" name="Block Arc 32"/>
          <p:cNvSpPr/>
          <p:nvPr/>
        </p:nvSpPr>
        <p:spPr>
          <a:xfrm>
            <a:off x="9411303" y="1762126"/>
            <a:ext cx="1883433" cy="1883433"/>
          </a:xfrm>
          <a:prstGeom prst="blockArc">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latin typeface="微软雅黑" panose="020B0503020204020204" pitchFamily="34" charset="-122"/>
              <a:ea typeface="微软雅黑" panose="020B0503020204020204" pitchFamily="34" charset="-122"/>
            </a:endParaRPr>
          </a:p>
        </p:txBody>
      </p:sp>
      <p:grpSp>
        <p:nvGrpSpPr>
          <p:cNvPr id="13" name="Group 22"/>
          <p:cNvGrpSpPr/>
          <p:nvPr/>
        </p:nvGrpSpPr>
        <p:grpSpPr>
          <a:xfrm>
            <a:off x="897264" y="2703842"/>
            <a:ext cx="464427" cy="2585715"/>
            <a:chOff x="3041780" y="7737410"/>
            <a:chExt cx="800101" cy="4454590"/>
          </a:xfrm>
        </p:grpSpPr>
        <p:sp>
          <p:nvSpPr>
            <p:cNvPr id="14" name="Rectangle 9"/>
            <p:cNvSpPr/>
            <p:nvPr/>
          </p:nvSpPr>
          <p:spPr>
            <a:xfrm>
              <a:off x="3041781" y="7737410"/>
              <a:ext cx="800100" cy="4054540"/>
            </a:xfrm>
            <a:prstGeom prst="rect">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endParaRPr>
            </a:p>
          </p:txBody>
        </p:sp>
        <p:sp>
          <p:nvSpPr>
            <p:cNvPr id="15" name="Oval 12"/>
            <p:cNvSpPr/>
            <p:nvPr/>
          </p:nvSpPr>
          <p:spPr>
            <a:xfrm>
              <a:off x="3041780" y="11391899"/>
              <a:ext cx="800101" cy="800101"/>
            </a:xfrm>
            <a:prstGeom prst="ellipse">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endParaRPr>
            </a:p>
          </p:txBody>
        </p:sp>
      </p:grpSp>
      <p:sp>
        <p:nvSpPr>
          <p:cNvPr id="16" name="TextBox 14"/>
          <p:cNvSpPr txBox="1"/>
          <p:nvPr/>
        </p:nvSpPr>
        <p:spPr>
          <a:xfrm>
            <a:off x="1327018" y="4851876"/>
            <a:ext cx="859531" cy="338554"/>
          </a:xfrm>
          <a:prstGeom prst="rect">
            <a:avLst/>
          </a:prstGeom>
          <a:noFill/>
        </p:spPr>
        <p:txBody>
          <a:bodyPr wrap="none" rtlCol="0">
            <a:spAutoFit/>
          </a:bodyPr>
          <a:lstStyle/>
          <a:p>
            <a:pPr algn="ctr"/>
            <a:r>
              <a:rPr lang="tr-TR" sz="1600" dirty="0">
                <a:solidFill>
                  <a:srgbClr val="F26790"/>
                </a:solidFill>
                <a:latin typeface="华文中宋" panose="02010600040101010101" pitchFamily="2" charset="-122"/>
                <a:ea typeface="华文中宋" panose="02010600040101010101" pitchFamily="2" charset="-122"/>
                <a:cs typeface="Open Sans Semibold" panose="020B0706030804020204" pitchFamily="34" charset="0"/>
              </a:rPr>
              <a:t>START</a:t>
            </a:r>
          </a:p>
        </p:txBody>
      </p:sp>
      <p:grpSp>
        <p:nvGrpSpPr>
          <p:cNvPr id="24" name="Group 45"/>
          <p:cNvGrpSpPr/>
          <p:nvPr/>
        </p:nvGrpSpPr>
        <p:grpSpPr>
          <a:xfrm>
            <a:off x="10828207" y="2703842"/>
            <a:ext cx="464427" cy="2585715"/>
            <a:chOff x="3041780" y="7737410"/>
            <a:chExt cx="800101" cy="4454590"/>
          </a:xfrm>
          <a:solidFill>
            <a:srgbClr val="DA727E"/>
          </a:solidFill>
        </p:grpSpPr>
        <p:sp>
          <p:nvSpPr>
            <p:cNvPr id="25" name="Rectangle 46"/>
            <p:cNvSpPr/>
            <p:nvPr/>
          </p:nvSpPr>
          <p:spPr>
            <a:xfrm>
              <a:off x="3041781" y="7737410"/>
              <a:ext cx="800100" cy="4054540"/>
            </a:xfrm>
            <a:prstGeom prst="rect">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endParaRPr>
            </a:p>
          </p:txBody>
        </p:sp>
        <p:sp>
          <p:nvSpPr>
            <p:cNvPr id="26" name="Oval 47"/>
            <p:cNvSpPr/>
            <p:nvPr/>
          </p:nvSpPr>
          <p:spPr>
            <a:xfrm>
              <a:off x="3041780" y="11391899"/>
              <a:ext cx="800101" cy="800101"/>
            </a:xfrm>
            <a:prstGeom prst="ellipse">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endParaRPr>
            </a:p>
          </p:txBody>
        </p:sp>
      </p:grpSp>
      <p:sp>
        <p:nvSpPr>
          <p:cNvPr id="27" name="TextBox 49"/>
          <p:cNvSpPr txBox="1"/>
          <p:nvPr/>
        </p:nvSpPr>
        <p:spPr>
          <a:xfrm>
            <a:off x="10150290" y="4851876"/>
            <a:ext cx="647934" cy="338554"/>
          </a:xfrm>
          <a:prstGeom prst="rect">
            <a:avLst/>
          </a:prstGeom>
          <a:noFill/>
        </p:spPr>
        <p:txBody>
          <a:bodyPr wrap="none" rtlCol="0">
            <a:spAutoFit/>
          </a:bodyPr>
          <a:lstStyle/>
          <a:p>
            <a:pPr algn="ctr"/>
            <a:r>
              <a:rPr lang="tr-TR" sz="1600">
                <a:solidFill>
                  <a:srgbClr val="F26790"/>
                </a:solidFill>
                <a:latin typeface="华文中宋" panose="02010600040101010101" pitchFamily="2" charset="-122"/>
                <a:ea typeface="华文中宋" panose="02010600040101010101" pitchFamily="2" charset="-122"/>
                <a:cs typeface="Open Sans Semibold" panose="020B0706030804020204" pitchFamily="34" charset="0"/>
              </a:rPr>
              <a:t>END</a:t>
            </a:r>
          </a:p>
        </p:txBody>
      </p:sp>
      <p:sp>
        <p:nvSpPr>
          <p:cNvPr id="28" name="TextBox 24"/>
          <p:cNvSpPr txBox="1"/>
          <p:nvPr/>
        </p:nvSpPr>
        <p:spPr>
          <a:xfrm>
            <a:off x="1616501" y="2946919"/>
            <a:ext cx="487680" cy="275590"/>
          </a:xfrm>
          <a:prstGeom prst="rect">
            <a:avLst/>
          </a:prstGeom>
          <a:noFill/>
        </p:spPr>
        <p:txBody>
          <a:bodyPr wrap="none" rtlCol="0">
            <a:spAutoFit/>
          </a:bodyPr>
          <a:lstStyle/>
          <a:p>
            <a:pPr algn="ctr"/>
            <a:r>
              <a:rPr lang="zh-CN" altLang="en-US" sz="1200" b="1" dirty="0">
                <a:solidFill>
                  <a:srgbClr val="F26790"/>
                </a:solidFill>
                <a:latin typeface="微软雅黑" panose="020B0503020204020204" pitchFamily="34" charset="-122"/>
                <a:ea typeface="微软雅黑" panose="020B0503020204020204" pitchFamily="34" charset="-122"/>
              </a:rPr>
              <a:t>感冒</a:t>
            </a:r>
          </a:p>
        </p:txBody>
      </p:sp>
      <p:sp>
        <p:nvSpPr>
          <p:cNvPr id="29" name="TextBox 51"/>
          <p:cNvSpPr txBox="1"/>
          <p:nvPr/>
        </p:nvSpPr>
        <p:spPr>
          <a:xfrm>
            <a:off x="3013098" y="2167353"/>
            <a:ext cx="487680" cy="275590"/>
          </a:xfrm>
          <a:prstGeom prst="rect">
            <a:avLst/>
          </a:prstGeom>
          <a:noFill/>
        </p:spPr>
        <p:txBody>
          <a:bodyPr wrap="none" rtlCol="0">
            <a:spAutoFit/>
          </a:bodyPr>
          <a:lstStyle/>
          <a:p>
            <a:pPr algn="ctr"/>
            <a:r>
              <a:rPr lang="zh-CN" altLang="en-US" sz="1200" b="1" dirty="0">
                <a:solidFill>
                  <a:srgbClr val="F26790"/>
                </a:solidFill>
                <a:latin typeface="微软雅黑" panose="020B0503020204020204" pitchFamily="34" charset="-122"/>
                <a:ea typeface="微软雅黑" panose="020B0503020204020204" pitchFamily="34" charset="-122"/>
              </a:rPr>
              <a:t>发烧</a:t>
            </a:r>
          </a:p>
        </p:txBody>
      </p:sp>
      <p:sp>
        <p:nvSpPr>
          <p:cNvPr id="30" name="TextBox 52"/>
          <p:cNvSpPr txBox="1"/>
          <p:nvPr/>
        </p:nvSpPr>
        <p:spPr>
          <a:xfrm>
            <a:off x="5852159" y="2167353"/>
            <a:ext cx="487680" cy="275590"/>
          </a:xfrm>
          <a:prstGeom prst="rect">
            <a:avLst/>
          </a:prstGeom>
          <a:noFill/>
        </p:spPr>
        <p:txBody>
          <a:bodyPr wrap="none" rtlCol="0">
            <a:spAutoFit/>
          </a:bodyPr>
          <a:lstStyle/>
          <a:p>
            <a:pPr algn="ctr"/>
            <a:r>
              <a:rPr lang="zh-CN" altLang="en-US" sz="1200" b="1" dirty="0">
                <a:solidFill>
                  <a:srgbClr val="F26790"/>
                </a:solidFill>
                <a:latin typeface="微软雅黑" panose="020B0503020204020204" pitchFamily="34" charset="-122"/>
                <a:ea typeface="微软雅黑" panose="020B0503020204020204" pitchFamily="34" charset="-122"/>
              </a:rPr>
              <a:t>便秘</a:t>
            </a:r>
          </a:p>
        </p:txBody>
      </p:sp>
      <p:sp>
        <p:nvSpPr>
          <p:cNvPr id="31" name="TextBox 53"/>
          <p:cNvSpPr txBox="1"/>
          <p:nvPr/>
        </p:nvSpPr>
        <p:spPr>
          <a:xfrm>
            <a:off x="8667953" y="2167353"/>
            <a:ext cx="487680" cy="275590"/>
          </a:xfrm>
          <a:prstGeom prst="rect">
            <a:avLst/>
          </a:prstGeom>
          <a:noFill/>
        </p:spPr>
        <p:txBody>
          <a:bodyPr wrap="none" rtlCol="0">
            <a:spAutoFit/>
          </a:bodyPr>
          <a:lstStyle/>
          <a:p>
            <a:pPr algn="ctr"/>
            <a:r>
              <a:rPr lang="zh-CN" altLang="en-US" sz="1200" b="1" dirty="0">
                <a:solidFill>
                  <a:srgbClr val="F26790"/>
                </a:solidFill>
                <a:latin typeface="微软雅黑" panose="020B0503020204020204" pitchFamily="34" charset="-122"/>
                <a:ea typeface="微软雅黑" panose="020B0503020204020204" pitchFamily="34" charset="-122"/>
              </a:rPr>
              <a:t>夜啼</a:t>
            </a:r>
            <a:endParaRPr lang="en-US" altLang="zh-CN" sz="1200" b="1" dirty="0">
              <a:solidFill>
                <a:srgbClr val="F26790"/>
              </a:solidFill>
              <a:latin typeface="微软雅黑" panose="020B0503020204020204" pitchFamily="34" charset="-122"/>
              <a:ea typeface="微软雅黑" panose="020B0503020204020204" pitchFamily="34" charset="-122"/>
            </a:endParaRPr>
          </a:p>
        </p:txBody>
      </p:sp>
      <p:sp>
        <p:nvSpPr>
          <p:cNvPr id="32" name="TextBox 54"/>
          <p:cNvSpPr txBox="1"/>
          <p:nvPr/>
        </p:nvSpPr>
        <p:spPr>
          <a:xfrm>
            <a:off x="4432103" y="2946919"/>
            <a:ext cx="487680" cy="275590"/>
          </a:xfrm>
          <a:prstGeom prst="rect">
            <a:avLst/>
          </a:prstGeom>
          <a:noFill/>
        </p:spPr>
        <p:txBody>
          <a:bodyPr wrap="none" rtlCol="0">
            <a:spAutoFit/>
          </a:bodyPr>
          <a:lstStyle/>
          <a:p>
            <a:pPr algn="ctr"/>
            <a:r>
              <a:rPr lang="zh-CN" altLang="en-US" sz="1200" b="1" dirty="0">
                <a:solidFill>
                  <a:srgbClr val="F26790"/>
                </a:solidFill>
                <a:latin typeface="微软雅黑" panose="020B0503020204020204" pitchFamily="34" charset="-122"/>
                <a:ea typeface="微软雅黑" panose="020B0503020204020204" pitchFamily="34" charset="-122"/>
              </a:rPr>
              <a:t>腹泻</a:t>
            </a:r>
          </a:p>
        </p:txBody>
      </p:sp>
      <p:sp>
        <p:nvSpPr>
          <p:cNvPr id="33" name="TextBox 62"/>
          <p:cNvSpPr txBox="1"/>
          <p:nvPr/>
        </p:nvSpPr>
        <p:spPr>
          <a:xfrm>
            <a:off x="7262792" y="2946919"/>
            <a:ext cx="487680" cy="275590"/>
          </a:xfrm>
          <a:prstGeom prst="rect">
            <a:avLst/>
          </a:prstGeom>
          <a:noFill/>
        </p:spPr>
        <p:txBody>
          <a:bodyPr wrap="none" rtlCol="0">
            <a:spAutoFit/>
          </a:bodyPr>
          <a:lstStyle/>
          <a:p>
            <a:pPr algn="ctr"/>
            <a:r>
              <a:rPr lang="zh-CN" altLang="en-US" sz="1200" b="1" dirty="0">
                <a:solidFill>
                  <a:srgbClr val="F26790"/>
                </a:solidFill>
                <a:latin typeface="微软雅黑" panose="020B0503020204020204" pitchFamily="34" charset="-122"/>
                <a:ea typeface="微软雅黑" panose="020B0503020204020204" pitchFamily="34" charset="-122"/>
              </a:rPr>
              <a:t>积食</a:t>
            </a:r>
          </a:p>
        </p:txBody>
      </p:sp>
      <p:sp>
        <p:nvSpPr>
          <p:cNvPr id="34" name="TextBox 63"/>
          <p:cNvSpPr txBox="1"/>
          <p:nvPr/>
        </p:nvSpPr>
        <p:spPr>
          <a:xfrm>
            <a:off x="10107077" y="2946919"/>
            <a:ext cx="487680" cy="275590"/>
          </a:xfrm>
          <a:prstGeom prst="rect">
            <a:avLst/>
          </a:prstGeom>
          <a:noFill/>
        </p:spPr>
        <p:txBody>
          <a:bodyPr wrap="none" rtlCol="0">
            <a:spAutoFit/>
          </a:bodyPr>
          <a:lstStyle/>
          <a:p>
            <a:pPr algn="ctr"/>
            <a:r>
              <a:rPr lang="zh-CN" sz="1200" b="1" dirty="0">
                <a:solidFill>
                  <a:srgbClr val="F26790"/>
                </a:solidFill>
                <a:latin typeface="微软雅黑" panose="020B0503020204020204" pitchFamily="34" charset="-122"/>
                <a:ea typeface="微软雅黑" panose="020B0503020204020204" pitchFamily="34" charset="-122"/>
              </a:rPr>
              <a:t>尿床</a:t>
            </a:r>
          </a:p>
        </p:txBody>
      </p:sp>
      <p:sp>
        <p:nvSpPr>
          <p:cNvPr id="35" name="Rectangle 64"/>
          <p:cNvSpPr/>
          <p:nvPr/>
        </p:nvSpPr>
        <p:spPr>
          <a:xfrm>
            <a:off x="2522266" y="3863776"/>
            <a:ext cx="7413883" cy="2677656"/>
          </a:xfrm>
          <a:prstGeom prst="rect">
            <a:avLst/>
          </a:prstGeom>
        </p:spPr>
        <p:txBody>
          <a:bodyPr wrap="square">
            <a:spAutoFit/>
          </a:bodyPr>
          <a:lstStyle/>
          <a:p>
            <a:pPr algn="just">
              <a:lnSpc>
                <a:spcPct val="120000"/>
              </a:lnSpc>
            </a:pPr>
            <a:r>
              <a:rPr lang="en-US" altLang="zh-CN" sz="2000" b="1" dirty="0">
                <a:solidFill>
                  <a:schemeClr val="tx1">
                    <a:lumMod val="50000"/>
                    <a:lumOff val="50000"/>
                  </a:schemeClr>
                </a:solidFill>
                <a:latin typeface="微软雅黑" pitchFamily="34" charset="-122"/>
                <a:ea typeface="微软雅黑" pitchFamily="34" charset="-122"/>
              </a:rPr>
              <a:t>       </a:t>
            </a:r>
            <a:r>
              <a:rPr lang="en-US" altLang="zh-CN" sz="2000" b="1" dirty="0" err="1">
                <a:solidFill>
                  <a:schemeClr val="tx1">
                    <a:lumMod val="50000"/>
                    <a:lumOff val="50000"/>
                  </a:schemeClr>
                </a:solidFill>
                <a:latin typeface="微软雅黑" pitchFamily="34" charset="-122"/>
                <a:ea typeface="微软雅黑" pitchFamily="34" charset="-122"/>
              </a:rPr>
              <a:t>小儿推拿治疗范围广泛，尤其在呼吸系统、消化系统以及小儿痹症等方面疾病有满意的疗效</a:t>
            </a:r>
            <a:r>
              <a:rPr lang="en-US" altLang="zh-CN" sz="2000" b="1" dirty="0">
                <a:solidFill>
                  <a:schemeClr val="tx1">
                    <a:lumMod val="50000"/>
                    <a:lumOff val="50000"/>
                  </a:schemeClr>
                </a:solidFill>
                <a:latin typeface="微软雅黑" pitchFamily="34" charset="-122"/>
                <a:ea typeface="微软雅黑" pitchFamily="34" charset="-122"/>
              </a:rPr>
              <a:t>。</a:t>
            </a:r>
          </a:p>
          <a:p>
            <a:pPr algn="just">
              <a:lnSpc>
                <a:spcPct val="120000"/>
              </a:lnSpc>
            </a:pPr>
            <a:r>
              <a:rPr lang="en-US" altLang="zh-CN" sz="2000" b="1" dirty="0">
                <a:solidFill>
                  <a:schemeClr val="tx1">
                    <a:lumMod val="50000"/>
                    <a:lumOff val="50000"/>
                  </a:schemeClr>
                </a:solidFill>
                <a:latin typeface="微软雅黑" pitchFamily="34" charset="-122"/>
                <a:ea typeface="微软雅黑" pitchFamily="34" charset="-122"/>
              </a:rPr>
              <a:t>       </a:t>
            </a:r>
            <a:r>
              <a:rPr lang="en-US" altLang="zh-CN" sz="2000" b="1" dirty="0" err="1">
                <a:solidFill>
                  <a:schemeClr val="tx1">
                    <a:lumMod val="50000"/>
                    <a:lumOff val="50000"/>
                  </a:schemeClr>
                </a:solidFill>
                <a:latin typeface="微软雅黑" pitchFamily="34" charset="-122"/>
                <a:ea typeface="微软雅黑" pitchFamily="34" charset="-122"/>
              </a:rPr>
              <a:t>如小儿感冒、发烧、咳嗽、哮喘、肺炎、腹痛、腹泻、慢性腹泻（老拉肚子</a:t>
            </a:r>
            <a:r>
              <a:rPr lang="en-US" altLang="zh-CN" sz="2000" b="1" dirty="0">
                <a:solidFill>
                  <a:schemeClr val="tx1">
                    <a:lumMod val="50000"/>
                    <a:lumOff val="50000"/>
                  </a:schemeClr>
                </a:solidFill>
                <a:latin typeface="微软雅黑" pitchFamily="34" charset="-122"/>
                <a:ea typeface="微软雅黑" pitchFamily="34" charset="-122"/>
              </a:rPr>
              <a:t>）、便秘、呕吐、厌食、疳积（积滞、奶痨）、遗尿（尿床）、夜啼、哭闹、斜颈、小儿麻痹后遗症、小儿脑瘫、近视、生长发育迟缓等，可以改善幼儿的脾胃消化功能，具有药物不可替代的优势。</a:t>
            </a:r>
          </a:p>
        </p:txBody>
      </p:sp>
      <p:sp>
        <p:nvSpPr>
          <p:cNvPr id="36" name="Oval 1"/>
          <p:cNvSpPr/>
          <p:nvPr/>
        </p:nvSpPr>
        <p:spPr>
          <a:xfrm>
            <a:off x="1029271" y="4887641"/>
            <a:ext cx="199041" cy="1990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endParaRPr>
          </a:p>
        </p:txBody>
      </p:sp>
      <p:sp>
        <p:nvSpPr>
          <p:cNvPr id="37" name="Oval 37"/>
          <p:cNvSpPr/>
          <p:nvPr/>
        </p:nvSpPr>
        <p:spPr>
          <a:xfrm>
            <a:off x="10960900" y="4887641"/>
            <a:ext cx="199041" cy="19904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100">
              <a:solidFill>
                <a:schemeClr val="tx1"/>
              </a:solidFill>
            </a:endParaRPr>
          </a:p>
        </p:txBody>
      </p:sp>
      <p:sp>
        <p:nvSpPr>
          <p:cNvPr id="38" name="Freeform 31"/>
          <p:cNvSpPr/>
          <p:nvPr/>
        </p:nvSpPr>
        <p:spPr bwMode="auto">
          <a:xfrm>
            <a:off x="7372522" y="2582141"/>
            <a:ext cx="282866" cy="241106"/>
          </a:xfrm>
          <a:custGeom>
            <a:avLst/>
            <a:gdLst>
              <a:gd name="T0" fmla="*/ 24 w 99"/>
              <a:gd name="T1" fmla="*/ 0 h 84"/>
              <a:gd name="T2" fmla="*/ 0 w 99"/>
              <a:gd name="T3" fmla="*/ 26 h 84"/>
              <a:gd name="T4" fmla="*/ 49 w 99"/>
              <a:gd name="T5" fmla="*/ 84 h 84"/>
              <a:gd name="T6" fmla="*/ 99 w 99"/>
              <a:gd name="T7" fmla="*/ 26 h 84"/>
              <a:gd name="T8" fmla="*/ 75 w 99"/>
              <a:gd name="T9" fmla="*/ 0 h 84"/>
              <a:gd name="T10" fmla="*/ 51 w 99"/>
              <a:gd name="T11" fmla="*/ 16 h 84"/>
              <a:gd name="T12" fmla="*/ 24 w 99"/>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99" h="84">
                <a:moveTo>
                  <a:pt x="24" y="0"/>
                </a:moveTo>
                <a:cubicBezTo>
                  <a:pt x="7" y="0"/>
                  <a:pt x="0" y="13"/>
                  <a:pt x="0" y="26"/>
                </a:cubicBezTo>
                <a:cubicBezTo>
                  <a:pt x="0" y="55"/>
                  <a:pt x="32" y="65"/>
                  <a:pt x="49" y="84"/>
                </a:cubicBezTo>
                <a:cubicBezTo>
                  <a:pt x="67" y="64"/>
                  <a:pt x="99" y="53"/>
                  <a:pt x="99" y="26"/>
                </a:cubicBezTo>
                <a:cubicBezTo>
                  <a:pt x="99" y="13"/>
                  <a:pt x="93" y="0"/>
                  <a:pt x="75" y="0"/>
                </a:cubicBezTo>
                <a:cubicBezTo>
                  <a:pt x="56" y="0"/>
                  <a:pt x="51" y="16"/>
                  <a:pt x="51" y="16"/>
                </a:cubicBezTo>
                <a:cubicBezTo>
                  <a:pt x="51" y="16"/>
                  <a:pt x="46" y="0"/>
                  <a:pt x="24" y="0"/>
                </a:cubicBezTo>
                <a:close/>
              </a:path>
            </a:pathLst>
          </a:custGeom>
          <a:solidFill>
            <a:srgbClr val="F26790"/>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9" name="Freeform 53"/>
          <p:cNvSpPr>
            <a:spLocks noEditPoints="1"/>
          </p:cNvSpPr>
          <p:nvPr/>
        </p:nvSpPr>
        <p:spPr bwMode="auto">
          <a:xfrm>
            <a:off x="4561561" y="2580959"/>
            <a:ext cx="263956" cy="243470"/>
          </a:xfrm>
          <a:custGeom>
            <a:avLst/>
            <a:gdLst>
              <a:gd name="T0" fmla="*/ 67 w 88"/>
              <a:gd name="T1" fmla="*/ 0 h 80"/>
              <a:gd name="T2" fmla="*/ 45 w 88"/>
              <a:gd name="T3" fmla="*/ 15 h 80"/>
              <a:gd name="T4" fmla="*/ 22 w 88"/>
              <a:gd name="T5" fmla="*/ 0 h 80"/>
              <a:gd name="T6" fmla="*/ 0 w 88"/>
              <a:gd name="T7" fmla="*/ 25 h 80"/>
              <a:gd name="T8" fmla="*/ 44 w 88"/>
              <a:gd name="T9" fmla="*/ 80 h 80"/>
              <a:gd name="T10" fmla="*/ 88 w 88"/>
              <a:gd name="T11" fmla="*/ 25 h 80"/>
              <a:gd name="T12" fmla="*/ 67 w 88"/>
              <a:gd name="T13" fmla="*/ 0 h 80"/>
              <a:gd name="T14" fmla="*/ 24 w 88"/>
              <a:gd name="T15" fmla="*/ 42 h 80"/>
              <a:gd name="T16" fmla="*/ 8 w 88"/>
              <a:gd name="T17" fmla="*/ 22 h 80"/>
              <a:gd name="T18" fmla="*/ 16 w 88"/>
              <a:gd name="T19" fmla="*/ 12 h 80"/>
              <a:gd name="T20" fmla="*/ 24 w 88"/>
              <a:gd name="T21" fmla="*/ 18 h 80"/>
              <a:gd name="T22" fmla="*/ 32 w 88"/>
              <a:gd name="T23" fmla="*/ 12 h 80"/>
              <a:gd name="T24" fmla="*/ 39 w 88"/>
              <a:gd name="T25" fmla="*/ 22 h 80"/>
              <a:gd name="T26" fmla="*/ 24 w 88"/>
              <a:gd name="T27" fmla="*/ 4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80">
                <a:moveTo>
                  <a:pt x="67" y="0"/>
                </a:moveTo>
                <a:cubicBezTo>
                  <a:pt x="50" y="0"/>
                  <a:pt x="45" y="15"/>
                  <a:pt x="45" y="15"/>
                </a:cubicBezTo>
                <a:cubicBezTo>
                  <a:pt x="45" y="15"/>
                  <a:pt x="41" y="0"/>
                  <a:pt x="22" y="0"/>
                </a:cubicBezTo>
                <a:cubicBezTo>
                  <a:pt x="6" y="1"/>
                  <a:pt x="0" y="13"/>
                  <a:pt x="0" y="25"/>
                </a:cubicBezTo>
                <a:cubicBezTo>
                  <a:pt x="0" y="53"/>
                  <a:pt x="28" y="62"/>
                  <a:pt x="44" y="80"/>
                </a:cubicBezTo>
                <a:cubicBezTo>
                  <a:pt x="60" y="62"/>
                  <a:pt x="88" y="51"/>
                  <a:pt x="88" y="25"/>
                </a:cubicBezTo>
                <a:cubicBezTo>
                  <a:pt x="88" y="13"/>
                  <a:pt x="83" y="1"/>
                  <a:pt x="67" y="0"/>
                </a:cubicBezTo>
                <a:close/>
                <a:moveTo>
                  <a:pt x="24" y="42"/>
                </a:moveTo>
                <a:cubicBezTo>
                  <a:pt x="18" y="35"/>
                  <a:pt x="8" y="32"/>
                  <a:pt x="8" y="22"/>
                </a:cubicBezTo>
                <a:cubicBezTo>
                  <a:pt x="8" y="17"/>
                  <a:pt x="10" y="12"/>
                  <a:pt x="16" y="12"/>
                </a:cubicBezTo>
                <a:cubicBezTo>
                  <a:pt x="22" y="12"/>
                  <a:pt x="24" y="18"/>
                  <a:pt x="24" y="18"/>
                </a:cubicBezTo>
                <a:cubicBezTo>
                  <a:pt x="24" y="18"/>
                  <a:pt x="26" y="12"/>
                  <a:pt x="32" y="12"/>
                </a:cubicBezTo>
                <a:cubicBezTo>
                  <a:pt x="37" y="13"/>
                  <a:pt x="39" y="17"/>
                  <a:pt x="39" y="22"/>
                </a:cubicBezTo>
                <a:cubicBezTo>
                  <a:pt x="39" y="31"/>
                  <a:pt x="29" y="35"/>
                  <a:pt x="24" y="42"/>
                </a:cubicBezTo>
                <a:close/>
              </a:path>
            </a:pathLst>
          </a:custGeom>
          <a:solidFill>
            <a:srgbClr val="F26790"/>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0" name="Freeform 55"/>
          <p:cNvSpPr/>
          <p:nvPr/>
        </p:nvSpPr>
        <p:spPr bwMode="auto">
          <a:xfrm>
            <a:off x="1715479" y="2569928"/>
            <a:ext cx="287594" cy="265532"/>
          </a:xfrm>
          <a:custGeom>
            <a:avLst/>
            <a:gdLst>
              <a:gd name="T0" fmla="*/ 23 w 96"/>
              <a:gd name="T1" fmla="*/ 0 h 87"/>
              <a:gd name="T2" fmla="*/ 0 w 96"/>
              <a:gd name="T3" fmla="*/ 27 h 87"/>
              <a:gd name="T4" fmla="*/ 1 w 96"/>
              <a:gd name="T5" fmla="*/ 38 h 87"/>
              <a:gd name="T6" fmla="*/ 15 w 96"/>
              <a:gd name="T7" fmla="*/ 38 h 87"/>
              <a:gd name="T8" fmla="*/ 19 w 96"/>
              <a:gd name="T9" fmla="*/ 22 h 87"/>
              <a:gd name="T10" fmla="*/ 21 w 96"/>
              <a:gd name="T11" fmla="*/ 20 h 87"/>
              <a:gd name="T12" fmla="*/ 24 w 96"/>
              <a:gd name="T13" fmla="*/ 22 h 87"/>
              <a:gd name="T14" fmla="*/ 28 w 96"/>
              <a:gd name="T15" fmla="*/ 47 h 87"/>
              <a:gd name="T16" fmla="*/ 30 w 96"/>
              <a:gd name="T17" fmla="*/ 37 h 87"/>
              <a:gd name="T18" fmla="*/ 32 w 96"/>
              <a:gd name="T19" fmla="*/ 34 h 87"/>
              <a:gd name="T20" fmla="*/ 34 w 96"/>
              <a:gd name="T21" fmla="*/ 36 h 87"/>
              <a:gd name="T22" fmla="*/ 36 w 96"/>
              <a:gd name="T23" fmla="*/ 39 h 87"/>
              <a:gd name="T24" fmla="*/ 38 w 96"/>
              <a:gd name="T25" fmla="*/ 32 h 87"/>
              <a:gd name="T26" fmla="*/ 40 w 96"/>
              <a:gd name="T27" fmla="*/ 30 h 87"/>
              <a:gd name="T28" fmla="*/ 42 w 96"/>
              <a:gd name="T29" fmla="*/ 31 h 87"/>
              <a:gd name="T30" fmla="*/ 47 w 96"/>
              <a:gd name="T31" fmla="*/ 38 h 87"/>
              <a:gd name="T32" fmla="*/ 63 w 96"/>
              <a:gd name="T33" fmla="*/ 38 h 87"/>
              <a:gd name="T34" fmla="*/ 69 w 96"/>
              <a:gd name="T35" fmla="*/ 33 h 87"/>
              <a:gd name="T36" fmla="*/ 76 w 96"/>
              <a:gd name="T37" fmla="*/ 40 h 87"/>
              <a:gd name="T38" fmla="*/ 69 w 96"/>
              <a:gd name="T39" fmla="*/ 47 h 87"/>
              <a:gd name="T40" fmla="*/ 63 w 96"/>
              <a:gd name="T41" fmla="*/ 43 h 87"/>
              <a:gd name="T42" fmla="*/ 45 w 96"/>
              <a:gd name="T43" fmla="*/ 43 h 87"/>
              <a:gd name="T44" fmla="*/ 43 w 96"/>
              <a:gd name="T45" fmla="*/ 42 h 87"/>
              <a:gd name="T46" fmla="*/ 41 w 96"/>
              <a:gd name="T47" fmla="*/ 39 h 87"/>
              <a:gd name="T48" fmla="*/ 39 w 96"/>
              <a:gd name="T49" fmla="*/ 46 h 87"/>
              <a:gd name="T50" fmla="*/ 37 w 96"/>
              <a:gd name="T51" fmla="*/ 48 h 87"/>
              <a:gd name="T52" fmla="*/ 35 w 96"/>
              <a:gd name="T53" fmla="*/ 47 h 87"/>
              <a:gd name="T54" fmla="*/ 33 w 96"/>
              <a:gd name="T55" fmla="*/ 44 h 87"/>
              <a:gd name="T56" fmla="*/ 31 w 96"/>
              <a:gd name="T57" fmla="*/ 62 h 87"/>
              <a:gd name="T58" fmla="*/ 28 w 96"/>
              <a:gd name="T59" fmla="*/ 64 h 87"/>
              <a:gd name="T60" fmla="*/ 26 w 96"/>
              <a:gd name="T61" fmla="*/ 62 h 87"/>
              <a:gd name="T62" fmla="*/ 21 w 96"/>
              <a:gd name="T63" fmla="*/ 35 h 87"/>
              <a:gd name="T64" fmla="*/ 20 w 96"/>
              <a:gd name="T65" fmla="*/ 41 h 87"/>
              <a:gd name="T66" fmla="*/ 17 w 96"/>
              <a:gd name="T67" fmla="*/ 43 h 87"/>
              <a:gd name="T68" fmla="*/ 3 w 96"/>
              <a:gd name="T69" fmla="*/ 43 h 87"/>
              <a:gd name="T70" fmla="*/ 48 w 96"/>
              <a:gd name="T71" fmla="*/ 87 h 87"/>
              <a:gd name="T72" fmla="*/ 96 w 96"/>
              <a:gd name="T73" fmla="*/ 27 h 87"/>
              <a:gd name="T74" fmla="*/ 73 w 96"/>
              <a:gd name="T75" fmla="*/ 0 h 87"/>
              <a:gd name="T76" fmla="*/ 49 w 96"/>
              <a:gd name="T77" fmla="*/ 16 h 87"/>
              <a:gd name="T78" fmla="*/ 23 w 96"/>
              <a:gd name="T7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6" h="87">
                <a:moveTo>
                  <a:pt x="23" y="0"/>
                </a:moveTo>
                <a:cubicBezTo>
                  <a:pt x="6" y="0"/>
                  <a:pt x="0" y="14"/>
                  <a:pt x="0" y="27"/>
                </a:cubicBezTo>
                <a:cubicBezTo>
                  <a:pt x="0" y="31"/>
                  <a:pt x="0" y="35"/>
                  <a:pt x="1" y="38"/>
                </a:cubicBezTo>
                <a:cubicBezTo>
                  <a:pt x="15" y="38"/>
                  <a:pt x="15" y="38"/>
                  <a:pt x="15" y="38"/>
                </a:cubicBezTo>
                <a:cubicBezTo>
                  <a:pt x="19" y="22"/>
                  <a:pt x="19" y="22"/>
                  <a:pt x="19" y="22"/>
                </a:cubicBezTo>
                <a:cubicBezTo>
                  <a:pt x="19" y="21"/>
                  <a:pt x="20" y="20"/>
                  <a:pt x="21" y="20"/>
                </a:cubicBezTo>
                <a:cubicBezTo>
                  <a:pt x="22" y="20"/>
                  <a:pt x="23" y="21"/>
                  <a:pt x="24" y="22"/>
                </a:cubicBezTo>
                <a:cubicBezTo>
                  <a:pt x="28" y="47"/>
                  <a:pt x="28" y="47"/>
                  <a:pt x="28" y="47"/>
                </a:cubicBezTo>
                <a:cubicBezTo>
                  <a:pt x="30" y="37"/>
                  <a:pt x="30" y="37"/>
                  <a:pt x="30" y="37"/>
                </a:cubicBezTo>
                <a:cubicBezTo>
                  <a:pt x="30" y="36"/>
                  <a:pt x="31" y="35"/>
                  <a:pt x="32" y="34"/>
                </a:cubicBezTo>
                <a:cubicBezTo>
                  <a:pt x="33" y="34"/>
                  <a:pt x="34" y="35"/>
                  <a:pt x="34" y="36"/>
                </a:cubicBezTo>
                <a:cubicBezTo>
                  <a:pt x="36" y="39"/>
                  <a:pt x="36" y="39"/>
                  <a:pt x="36" y="39"/>
                </a:cubicBezTo>
                <a:cubicBezTo>
                  <a:pt x="38" y="32"/>
                  <a:pt x="38" y="32"/>
                  <a:pt x="38" y="32"/>
                </a:cubicBezTo>
                <a:cubicBezTo>
                  <a:pt x="38" y="31"/>
                  <a:pt x="39" y="30"/>
                  <a:pt x="40" y="30"/>
                </a:cubicBezTo>
                <a:cubicBezTo>
                  <a:pt x="41" y="30"/>
                  <a:pt x="42" y="30"/>
                  <a:pt x="42" y="31"/>
                </a:cubicBezTo>
                <a:cubicBezTo>
                  <a:pt x="47" y="38"/>
                  <a:pt x="47" y="38"/>
                  <a:pt x="47" y="38"/>
                </a:cubicBezTo>
                <a:cubicBezTo>
                  <a:pt x="63" y="38"/>
                  <a:pt x="63" y="38"/>
                  <a:pt x="63" y="38"/>
                </a:cubicBezTo>
                <a:cubicBezTo>
                  <a:pt x="64" y="35"/>
                  <a:pt x="66" y="33"/>
                  <a:pt x="69" y="33"/>
                </a:cubicBezTo>
                <a:cubicBezTo>
                  <a:pt x="73" y="33"/>
                  <a:pt x="76" y="37"/>
                  <a:pt x="76" y="40"/>
                </a:cubicBezTo>
                <a:cubicBezTo>
                  <a:pt x="76" y="44"/>
                  <a:pt x="73" y="47"/>
                  <a:pt x="69" y="47"/>
                </a:cubicBezTo>
                <a:cubicBezTo>
                  <a:pt x="67" y="47"/>
                  <a:pt x="64" y="46"/>
                  <a:pt x="63" y="43"/>
                </a:cubicBezTo>
                <a:cubicBezTo>
                  <a:pt x="45" y="43"/>
                  <a:pt x="45" y="43"/>
                  <a:pt x="45" y="43"/>
                </a:cubicBezTo>
                <a:cubicBezTo>
                  <a:pt x="44" y="43"/>
                  <a:pt x="44" y="43"/>
                  <a:pt x="43" y="42"/>
                </a:cubicBezTo>
                <a:cubicBezTo>
                  <a:pt x="41" y="39"/>
                  <a:pt x="41" y="39"/>
                  <a:pt x="41" y="39"/>
                </a:cubicBezTo>
                <a:cubicBezTo>
                  <a:pt x="39" y="46"/>
                  <a:pt x="39" y="46"/>
                  <a:pt x="39" y="46"/>
                </a:cubicBezTo>
                <a:cubicBezTo>
                  <a:pt x="39" y="47"/>
                  <a:pt x="38" y="48"/>
                  <a:pt x="37" y="48"/>
                </a:cubicBezTo>
                <a:cubicBezTo>
                  <a:pt x="36" y="48"/>
                  <a:pt x="35" y="48"/>
                  <a:pt x="35" y="47"/>
                </a:cubicBezTo>
                <a:cubicBezTo>
                  <a:pt x="33" y="44"/>
                  <a:pt x="33" y="44"/>
                  <a:pt x="33" y="44"/>
                </a:cubicBezTo>
                <a:cubicBezTo>
                  <a:pt x="31" y="62"/>
                  <a:pt x="31" y="62"/>
                  <a:pt x="31" y="62"/>
                </a:cubicBezTo>
                <a:cubicBezTo>
                  <a:pt x="31" y="63"/>
                  <a:pt x="30" y="64"/>
                  <a:pt x="28" y="64"/>
                </a:cubicBezTo>
                <a:cubicBezTo>
                  <a:pt x="27" y="64"/>
                  <a:pt x="26" y="64"/>
                  <a:pt x="26" y="62"/>
                </a:cubicBezTo>
                <a:cubicBezTo>
                  <a:pt x="21" y="35"/>
                  <a:pt x="21" y="35"/>
                  <a:pt x="21" y="35"/>
                </a:cubicBezTo>
                <a:cubicBezTo>
                  <a:pt x="20" y="41"/>
                  <a:pt x="20" y="41"/>
                  <a:pt x="20" y="41"/>
                </a:cubicBezTo>
                <a:cubicBezTo>
                  <a:pt x="19" y="43"/>
                  <a:pt x="18" y="43"/>
                  <a:pt x="17" y="43"/>
                </a:cubicBezTo>
                <a:cubicBezTo>
                  <a:pt x="3" y="43"/>
                  <a:pt x="3" y="43"/>
                  <a:pt x="3" y="43"/>
                </a:cubicBezTo>
                <a:cubicBezTo>
                  <a:pt x="12" y="62"/>
                  <a:pt x="34" y="71"/>
                  <a:pt x="48" y="87"/>
                </a:cubicBezTo>
                <a:cubicBezTo>
                  <a:pt x="65" y="67"/>
                  <a:pt x="96" y="55"/>
                  <a:pt x="96" y="27"/>
                </a:cubicBezTo>
                <a:cubicBezTo>
                  <a:pt x="96" y="14"/>
                  <a:pt x="90" y="0"/>
                  <a:pt x="73" y="0"/>
                </a:cubicBezTo>
                <a:cubicBezTo>
                  <a:pt x="54" y="0"/>
                  <a:pt x="49" y="16"/>
                  <a:pt x="49" y="16"/>
                </a:cubicBezTo>
                <a:cubicBezTo>
                  <a:pt x="49" y="16"/>
                  <a:pt x="44" y="0"/>
                  <a:pt x="23" y="0"/>
                </a:cubicBezTo>
                <a:close/>
              </a:path>
            </a:pathLst>
          </a:custGeom>
          <a:solidFill>
            <a:srgbClr val="F26790"/>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1" name="Freeform 57"/>
          <p:cNvSpPr>
            <a:spLocks noEditPoints="1"/>
          </p:cNvSpPr>
          <p:nvPr/>
        </p:nvSpPr>
        <p:spPr bwMode="auto">
          <a:xfrm>
            <a:off x="3105260" y="2576232"/>
            <a:ext cx="303352" cy="252925"/>
          </a:xfrm>
          <a:custGeom>
            <a:avLst/>
            <a:gdLst>
              <a:gd name="T0" fmla="*/ 26 w 101"/>
              <a:gd name="T1" fmla="*/ 0 h 83"/>
              <a:gd name="T2" fmla="*/ 2 w 101"/>
              <a:gd name="T3" fmla="*/ 26 h 83"/>
              <a:gd name="T4" fmla="*/ 51 w 101"/>
              <a:gd name="T5" fmla="*/ 83 h 83"/>
              <a:gd name="T6" fmla="*/ 101 w 101"/>
              <a:gd name="T7" fmla="*/ 26 h 83"/>
              <a:gd name="T8" fmla="*/ 77 w 101"/>
              <a:gd name="T9" fmla="*/ 0 h 83"/>
              <a:gd name="T10" fmla="*/ 52 w 101"/>
              <a:gd name="T11" fmla="*/ 15 h 83"/>
              <a:gd name="T12" fmla="*/ 26 w 101"/>
              <a:gd name="T13" fmla="*/ 0 h 83"/>
              <a:gd name="T14" fmla="*/ 18 w 101"/>
              <a:gd name="T15" fmla="*/ 6 h 83"/>
              <a:gd name="T16" fmla="*/ 30 w 101"/>
              <a:gd name="T17" fmla="*/ 59 h 83"/>
              <a:gd name="T18" fmla="*/ 18 w 101"/>
              <a:gd name="T19" fmla="*/ 6 h 83"/>
              <a:gd name="T20" fmla="*/ 18 w 101"/>
              <a:gd name="T21" fmla="*/ 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83">
                <a:moveTo>
                  <a:pt x="26" y="0"/>
                </a:moveTo>
                <a:cubicBezTo>
                  <a:pt x="9" y="0"/>
                  <a:pt x="2" y="13"/>
                  <a:pt x="2" y="26"/>
                </a:cubicBezTo>
                <a:cubicBezTo>
                  <a:pt x="2" y="54"/>
                  <a:pt x="34" y="64"/>
                  <a:pt x="51" y="83"/>
                </a:cubicBezTo>
                <a:cubicBezTo>
                  <a:pt x="69" y="64"/>
                  <a:pt x="101" y="53"/>
                  <a:pt x="101" y="26"/>
                </a:cubicBezTo>
                <a:cubicBezTo>
                  <a:pt x="101" y="13"/>
                  <a:pt x="95" y="0"/>
                  <a:pt x="77" y="0"/>
                </a:cubicBezTo>
                <a:cubicBezTo>
                  <a:pt x="58" y="0"/>
                  <a:pt x="52" y="15"/>
                  <a:pt x="52" y="15"/>
                </a:cubicBezTo>
                <a:cubicBezTo>
                  <a:pt x="52" y="15"/>
                  <a:pt x="48" y="0"/>
                  <a:pt x="26" y="0"/>
                </a:cubicBezTo>
                <a:close/>
                <a:moveTo>
                  <a:pt x="18" y="6"/>
                </a:moveTo>
                <a:cubicBezTo>
                  <a:pt x="13" y="27"/>
                  <a:pt x="18" y="43"/>
                  <a:pt x="30" y="59"/>
                </a:cubicBezTo>
                <a:cubicBezTo>
                  <a:pt x="5" y="46"/>
                  <a:pt x="0" y="14"/>
                  <a:pt x="18" y="6"/>
                </a:cubicBezTo>
                <a:cubicBezTo>
                  <a:pt x="18" y="6"/>
                  <a:pt x="18" y="6"/>
                  <a:pt x="18" y="6"/>
                </a:cubicBezTo>
                <a:close/>
              </a:path>
            </a:pathLst>
          </a:custGeom>
          <a:solidFill>
            <a:srgbClr val="F26790"/>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2" name="Freeform 59"/>
          <p:cNvSpPr>
            <a:spLocks noEditPoints="1"/>
          </p:cNvSpPr>
          <p:nvPr/>
        </p:nvSpPr>
        <p:spPr bwMode="auto">
          <a:xfrm>
            <a:off x="5944766" y="2588445"/>
            <a:ext cx="284442" cy="228499"/>
          </a:xfrm>
          <a:custGeom>
            <a:avLst/>
            <a:gdLst>
              <a:gd name="T0" fmla="*/ 23 w 95"/>
              <a:gd name="T1" fmla="*/ 0 h 75"/>
              <a:gd name="T2" fmla="*/ 0 w 95"/>
              <a:gd name="T3" fmla="*/ 24 h 75"/>
              <a:gd name="T4" fmla="*/ 45 w 95"/>
              <a:gd name="T5" fmla="*/ 75 h 75"/>
              <a:gd name="T6" fmla="*/ 59 w 95"/>
              <a:gd name="T7" fmla="*/ 52 h 75"/>
              <a:gd name="T8" fmla="*/ 42 w 95"/>
              <a:gd name="T9" fmla="*/ 53 h 75"/>
              <a:gd name="T10" fmla="*/ 36 w 95"/>
              <a:gd name="T11" fmla="*/ 53 h 75"/>
              <a:gd name="T12" fmla="*/ 40 w 95"/>
              <a:gd name="T13" fmla="*/ 48 h 75"/>
              <a:gd name="T14" fmla="*/ 54 w 95"/>
              <a:gd name="T15" fmla="*/ 31 h 75"/>
              <a:gd name="T16" fmla="*/ 41 w 95"/>
              <a:gd name="T17" fmla="*/ 35 h 75"/>
              <a:gd name="T18" fmla="*/ 35 w 95"/>
              <a:gd name="T19" fmla="*/ 36 h 75"/>
              <a:gd name="T20" fmla="*/ 38 w 95"/>
              <a:gd name="T21" fmla="*/ 31 h 75"/>
              <a:gd name="T22" fmla="*/ 48 w 95"/>
              <a:gd name="T23" fmla="*/ 13 h 75"/>
              <a:gd name="T24" fmla="*/ 23 w 95"/>
              <a:gd name="T25" fmla="*/ 0 h 75"/>
              <a:gd name="T26" fmla="*/ 72 w 95"/>
              <a:gd name="T27" fmla="*/ 0 h 75"/>
              <a:gd name="T28" fmla="*/ 59 w 95"/>
              <a:gd name="T29" fmla="*/ 3 h 75"/>
              <a:gd name="T30" fmla="*/ 45 w 95"/>
              <a:gd name="T31" fmla="*/ 28 h 75"/>
              <a:gd name="T32" fmla="*/ 61 w 95"/>
              <a:gd name="T33" fmla="*/ 24 h 75"/>
              <a:gd name="T34" fmla="*/ 70 w 95"/>
              <a:gd name="T35" fmla="*/ 21 h 75"/>
              <a:gd name="T36" fmla="*/ 64 w 95"/>
              <a:gd name="T37" fmla="*/ 28 h 75"/>
              <a:gd name="T38" fmla="*/ 48 w 95"/>
              <a:gd name="T39" fmla="*/ 47 h 75"/>
              <a:gd name="T40" fmla="*/ 64 w 95"/>
              <a:gd name="T41" fmla="*/ 46 h 75"/>
              <a:gd name="T42" fmla="*/ 69 w 95"/>
              <a:gd name="T43" fmla="*/ 46 h 75"/>
              <a:gd name="T44" fmla="*/ 66 w 95"/>
              <a:gd name="T45" fmla="*/ 50 h 75"/>
              <a:gd name="T46" fmla="*/ 52 w 95"/>
              <a:gd name="T47" fmla="*/ 74 h 75"/>
              <a:gd name="T48" fmla="*/ 95 w 95"/>
              <a:gd name="T49" fmla="*/ 24 h 75"/>
              <a:gd name="T50" fmla="*/ 72 w 95"/>
              <a:gd name="T5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 h="75">
                <a:moveTo>
                  <a:pt x="23" y="0"/>
                </a:moveTo>
                <a:cubicBezTo>
                  <a:pt x="6" y="0"/>
                  <a:pt x="0" y="12"/>
                  <a:pt x="0" y="24"/>
                </a:cubicBezTo>
                <a:cubicBezTo>
                  <a:pt x="0" y="49"/>
                  <a:pt x="27" y="59"/>
                  <a:pt x="45" y="75"/>
                </a:cubicBezTo>
                <a:cubicBezTo>
                  <a:pt x="59" y="52"/>
                  <a:pt x="59" y="52"/>
                  <a:pt x="59" y="52"/>
                </a:cubicBezTo>
                <a:cubicBezTo>
                  <a:pt x="42" y="53"/>
                  <a:pt x="42" y="53"/>
                  <a:pt x="42" y="53"/>
                </a:cubicBezTo>
                <a:cubicBezTo>
                  <a:pt x="36" y="53"/>
                  <a:pt x="36" y="53"/>
                  <a:pt x="36" y="53"/>
                </a:cubicBezTo>
                <a:cubicBezTo>
                  <a:pt x="40" y="48"/>
                  <a:pt x="40" y="48"/>
                  <a:pt x="40" y="48"/>
                </a:cubicBezTo>
                <a:cubicBezTo>
                  <a:pt x="54" y="31"/>
                  <a:pt x="54" y="31"/>
                  <a:pt x="54" y="31"/>
                </a:cubicBezTo>
                <a:cubicBezTo>
                  <a:pt x="41" y="35"/>
                  <a:pt x="41" y="35"/>
                  <a:pt x="41" y="35"/>
                </a:cubicBezTo>
                <a:cubicBezTo>
                  <a:pt x="35" y="36"/>
                  <a:pt x="35" y="36"/>
                  <a:pt x="35" y="36"/>
                </a:cubicBezTo>
                <a:cubicBezTo>
                  <a:pt x="38" y="31"/>
                  <a:pt x="38" y="31"/>
                  <a:pt x="38" y="31"/>
                </a:cubicBezTo>
                <a:cubicBezTo>
                  <a:pt x="48" y="13"/>
                  <a:pt x="48" y="13"/>
                  <a:pt x="48" y="13"/>
                </a:cubicBezTo>
                <a:cubicBezTo>
                  <a:pt x="46" y="9"/>
                  <a:pt x="39" y="0"/>
                  <a:pt x="23" y="0"/>
                </a:cubicBezTo>
                <a:close/>
                <a:moveTo>
                  <a:pt x="72" y="0"/>
                </a:moveTo>
                <a:cubicBezTo>
                  <a:pt x="67" y="0"/>
                  <a:pt x="62" y="1"/>
                  <a:pt x="59" y="3"/>
                </a:cubicBezTo>
                <a:cubicBezTo>
                  <a:pt x="45" y="28"/>
                  <a:pt x="45" y="28"/>
                  <a:pt x="45" y="28"/>
                </a:cubicBezTo>
                <a:cubicBezTo>
                  <a:pt x="61" y="24"/>
                  <a:pt x="61" y="24"/>
                  <a:pt x="61" y="24"/>
                </a:cubicBezTo>
                <a:cubicBezTo>
                  <a:pt x="70" y="21"/>
                  <a:pt x="70" y="21"/>
                  <a:pt x="70" y="21"/>
                </a:cubicBezTo>
                <a:cubicBezTo>
                  <a:pt x="64" y="28"/>
                  <a:pt x="64" y="28"/>
                  <a:pt x="64" y="28"/>
                </a:cubicBezTo>
                <a:cubicBezTo>
                  <a:pt x="48" y="47"/>
                  <a:pt x="48" y="47"/>
                  <a:pt x="48" y="47"/>
                </a:cubicBezTo>
                <a:cubicBezTo>
                  <a:pt x="64" y="46"/>
                  <a:pt x="64" y="46"/>
                  <a:pt x="64" y="46"/>
                </a:cubicBezTo>
                <a:cubicBezTo>
                  <a:pt x="69" y="46"/>
                  <a:pt x="69" y="46"/>
                  <a:pt x="69" y="46"/>
                </a:cubicBezTo>
                <a:cubicBezTo>
                  <a:pt x="66" y="50"/>
                  <a:pt x="66" y="50"/>
                  <a:pt x="66" y="50"/>
                </a:cubicBezTo>
                <a:cubicBezTo>
                  <a:pt x="52" y="74"/>
                  <a:pt x="52" y="74"/>
                  <a:pt x="52" y="74"/>
                </a:cubicBezTo>
                <a:cubicBezTo>
                  <a:pt x="70" y="58"/>
                  <a:pt x="95" y="47"/>
                  <a:pt x="95" y="24"/>
                </a:cubicBezTo>
                <a:cubicBezTo>
                  <a:pt x="95" y="12"/>
                  <a:pt x="89" y="0"/>
                  <a:pt x="72" y="0"/>
                </a:cubicBezTo>
                <a:close/>
              </a:path>
            </a:pathLst>
          </a:custGeom>
          <a:solidFill>
            <a:srgbClr val="F26790"/>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3" name="Freeform 86"/>
          <p:cNvSpPr>
            <a:spLocks noEditPoints="1"/>
          </p:cNvSpPr>
          <p:nvPr/>
        </p:nvSpPr>
        <p:spPr bwMode="auto">
          <a:xfrm>
            <a:off x="8766034" y="2576437"/>
            <a:ext cx="306260" cy="252514"/>
          </a:xfrm>
          <a:custGeom>
            <a:avLst/>
            <a:gdLst>
              <a:gd name="T0" fmla="*/ 46 w 466"/>
              <a:gd name="T1" fmla="*/ 198 h 384"/>
              <a:gd name="T2" fmla="*/ 233 w 466"/>
              <a:gd name="T3" fmla="*/ 384 h 384"/>
              <a:gd name="T4" fmla="*/ 419 w 466"/>
              <a:gd name="T5" fmla="*/ 200 h 384"/>
              <a:gd name="T6" fmla="*/ 420 w 466"/>
              <a:gd name="T7" fmla="*/ 200 h 384"/>
              <a:gd name="T8" fmla="*/ 420 w 466"/>
              <a:gd name="T9" fmla="*/ 197 h 384"/>
              <a:gd name="T10" fmla="*/ 442 w 466"/>
              <a:gd name="T11" fmla="*/ 157 h 384"/>
              <a:gd name="T12" fmla="*/ 380 w 466"/>
              <a:gd name="T13" fmla="*/ 9 h 384"/>
              <a:gd name="T14" fmla="*/ 337 w 466"/>
              <a:gd name="T15" fmla="*/ 0 h 384"/>
              <a:gd name="T16" fmla="*/ 233 w 466"/>
              <a:gd name="T17" fmla="*/ 68 h 384"/>
              <a:gd name="T18" fmla="*/ 129 w 466"/>
              <a:gd name="T19" fmla="*/ 0 h 384"/>
              <a:gd name="T20" fmla="*/ 86 w 466"/>
              <a:gd name="T21" fmla="*/ 9 h 384"/>
              <a:gd name="T22" fmla="*/ 24 w 466"/>
              <a:gd name="T23" fmla="*/ 157 h 384"/>
              <a:gd name="T24" fmla="*/ 46 w 466"/>
              <a:gd name="T25" fmla="*/ 197 h 384"/>
              <a:gd name="T26" fmla="*/ 46 w 466"/>
              <a:gd name="T27" fmla="*/ 198 h 384"/>
              <a:gd name="T28" fmla="*/ 55 w 466"/>
              <a:gd name="T29" fmla="*/ 188 h 384"/>
              <a:gd name="T30" fmla="*/ 55 w 466"/>
              <a:gd name="T31" fmla="*/ 178 h 384"/>
              <a:gd name="T32" fmla="*/ 161 w 466"/>
              <a:gd name="T33" fmla="*/ 178 h 384"/>
              <a:gd name="T34" fmla="*/ 174 w 466"/>
              <a:gd name="T35" fmla="*/ 118 h 384"/>
              <a:gd name="T36" fmla="*/ 185 w 466"/>
              <a:gd name="T37" fmla="*/ 162 h 384"/>
              <a:gd name="T38" fmla="*/ 207 w 466"/>
              <a:gd name="T39" fmla="*/ 84 h 384"/>
              <a:gd name="T40" fmla="*/ 258 w 466"/>
              <a:gd name="T41" fmla="*/ 248 h 384"/>
              <a:gd name="T42" fmla="*/ 282 w 466"/>
              <a:gd name="T43" fmla="*/ 165 h 384"/>
              <a:gd name="T44" fmla="*/ 291 w 466"/>
              <a:gd name="T45" fmla="*/ 204 h 384"/>
              <a:gd name="T46" fmla="*/ 296 w 466"/>
              <a:gd name="T47" fmla="*/ 180 h 384"/>
              <a:gd name="T48" fmla="*/ 411 w 466"/>
              <a:gd name="T49" fmla="*/ 180 h 384"/>
              <a:gd name="T50" fmla="*/ 411 w 466"/>
              <a:gd name="T51" fmla="*/ 190 h 384"/>
              <a:gd name="T52" fmla="*/ 305 w 466"/>
              <a:gd name="T53" fmla="*/ 190 h 384"/>
              <a:gd name="T54" fmla="*/ 292 w 466"/>
              <a:gd name="T55" fmla="*/ 251 h 384"/>
              <a:gd name="T56" fmla="*/ 281 w 466"/>
              <a:gd name="T57" fmla="*/ 206 h 384"/>
              <a:gd name="T58" fmla="*/ 259 w 466"/>
              <a:gd name="T59" fmla="*/ 284 h 384"/>
              <a:gd name="T60" fmla="*/ 208 w 466"/>
              <a:gd name="T61" fmla="*/ 120 h 384"/>
              <a:gd name="T62" fmla="*/ 184 w 466"/>
              <a:gd name="T63" fmla="*/ 203 h 384"/>
              <a:gd name="T64" fmla="*/ 175 w 466"/>
              <a:gd name="T65" fmla="*/ 164 h 384"/>
              <a:gd name="T66" fmla="*/ 169 w 466"/>
              <a:gd name="T67" fmla="*/ 188 h 384"/>
              <a:gd name="T68" fmla="*/ 55 w 466"/>
              <a:gd name="T69" fmla="*/ 18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6" h="384">
                <a:moveTo>
                  <a:pt x="46" y="198"/>
                </a:moveTo>
                <a:cubicBezTo>
                  <a:pt x="99" y="281"/>
                  <a:pt x="199" y="359"/>
                  <a:pt x="233" y="384"/>
                </a:cubicBezTo>
                <a:cubicBezTo>
                  <a:pt x="266" y="359"/>
                  <a:pt x="365" y="283"/>
                  <a:pt x="419" y="200"/>
                </a:cubicBezTo>
                <a:cubicBezTo>
                  <a:pt x="420" y="200"/>
                  <a:pt x="420" y="200"/>
                  <a:pt x="420" y="200"/>
                </a:cubicBezTo>
                <a:cubicBezTo>
                  <a:pt x="420" y="197"/>
                  <a:pt x="420" y="197"/>
                  <a:pt x="420" y="197"/>
                </a:cubicBezTo>
                <a:cubicBezTo>
                  <a:pt x="429" y="184"/>
                  <a:pt x="436" y="171"/>
                  <a:pt x="442" y="157"/>
                </a:cubicBezTo>
                <a:cubicBezTo>
                  <a:pt x="466" y="99"/>
                  <a:pt x="438" y="33"/>
                  <a:pt x="380" y="9"/>
                </a:cubicBezTo>
                <a:cubicBezTo>
                  <a:pt x="366" y="3"/>
                  <a:pt x="351" y="0"/>
                  <a:pt x="337" y="0"/>
                </a:cubicBezTo>
                <a:cubicBezTo>
                  <a:pt x="293" y="0"/>
                  <a:pt x="252" y="26"/>
                  <a:pt x="233" y="68"/>
                </a:cubicBezTo>
                <a:cubicBezTo>
                  <a:pt x="214" y="26"/>
                  <a:pt x="173" y="0"/>
                  <a:pt x="129" y="0"/>
                </a:cubicBezTo>
                <a:cubicBezTo>
                  <a:pt x="115" y="0"/>
                  <a:pt x="100" y="3"/>
                  <a:pt x="86" y="9"/>
                </a:cubicBezTo>
                <a:cubicBezTo>
                  <a:pt x="28" y="33"/>
                  <a:pt x="0" y="99"/>
                  <a:pt x="24" y="157"/>
                </a:cubicBezTo>
                <a:cubicBezTo>
                  <a:pt x="30" y="171"/>
                  <a:pt x="37" y="184"/>
                  <a:pt x="46" y="197"/>
                </a:cubicBezTo>
                <a:cubicBezTo>
                  <a:pt x="46" y="198"/>
                  <a:pt x="46" y="198"/>
                  <a:pt x="46" y="198"/>
                </a:cubicBezTo>
                <a:close/>
                <a:moveTo>
                  <a:pt x="55" y="188"/>
                </a:moveTo>
                <a:cubicBezTo>
                  <a:pt x="55" y="178"/>
                  <a:pt x="55" y="178"/>
                  <a:pt x="55" y="178"/>
                </a:cubicBezTo>
                <a:cubicBezTo>
                  <a:pt x="161" y="178"/>
                  <a:pt x="161" y="178"/>
                  <a:pt x="161" y="178"/>
                </a:cubicBezTo>
                <a:cubicBezTo>
                  <a:pt x="174" y="118"/>
                  <a:pt x="174" y="118"/>
                  <a:pt x="174" y="118"/>
                </a:cubicBezTo>
                <a:cubicBezTo>
                  <a:pt x="185" y="162"/>
                  <a:pt x="185" y="162"/>
                  <a:pt x="185" y="162"/>
                </a:cubicBezTo>
                <a:cubicBezTo>
                  <a:pt x="207" y="84"/>
                  <a:pt x="207" y="84"/>
                  <a:pt x="207" y="84"/>
                </a:cubicBezTo>
                <a:cubicBezTo>
                  <a:pt x="258" y="248"/>
                  <a:pt x="258" y="248"/>
                  <a:pt x="258" y="248"/>
                </a:cubicBezTo>
                <a:cubicBezTo>
                  <a:pt x="282" y="165"/>
                  <a:pt x="282" y="165"/>
                  <a:pt x="282" y="165"/>
                </a:cubicBezTo>
                <a:cubicBezTo>
                  <a:pt x="291" y="204"/>
                  <a:pt x="291" y="204"/>
                  <a:pt x="291" y="204"/>
                </a:cubicBezTo>
                <a:cubicBezTo>
                  <a:pt x="296" y="180"/>
                  <a:pt x="296" y="180"/>
                  <a:pt x="296" y="180"/>
                </a:cubicBezTo>
                <a:cubicBezTo>
                  <a:pt x="411" y="180"/>
                  <a:pt x="411" y="180"/>
                  <a:pt x="411" y="180"/>
                </a:cubicBezTo>
                <a:cubicBezTo>
                  <a:pt x="411" y="190"/>
                  <a:pt x="411" y="190"/>
                  <a:pt x="411" y="190"/>
                </a:cubicBezTo>
                <a:cubicBezTo>
                  <a:pt x="305" y="190"/>
                  <a:pt x="305" y="190"/>
                  <a:pt x="305" y="190"/>
                </a:cubicBezTo>
                <a:cubicBezTo>
                  <a:pt x="292" y="251"/>
                  <a:pt x="292" y="251"/>
                  <a:pt x="292" y="251"/>
                </a:cubicBezTo>
                <a:cubicBezTo>
                  <a:pt x="281" y="206"/>
                  <a:pt x="281" y="206"/>
                  <a:pt x="281" y="206"/>
                </a:cubicBezTo>
                <a:cubicBezTo>
                  <a:pt x="259" y="284"/>
                  <a:pt x="259" y="284"/>
                  <a:pt x="259" y="284"/>
                </a:cubicBezTo>
                <a:cubicBezTo>
                  <a:pt x="208" y="120"/>
                  <a:pt x="208" y="120"/>
                  <a:pt x="208" y="120"/>
                </a:cubicBezTo>
                <a:cubicBezTo>
                  <a:pt x="184" y="203"/>
                  <a:pt x="184" y="203"/>
                  <a:pt x="184" y="203"/>
                </a:cubicBezTo>
                <a:cubicBezTo>
                  <a:pt x="175" y="164"/>
                  <a:pt x="175" y="164"/>
                  <a:pt x="175" y="164"/>
                </a:cubicBezTo>
                <a:cubicBezTo>
                  <a:pt x="169" y="188"/>
                  <a:pt x="169" y="188"/>
                  <a:pt x="169" y="188"/>
                </a:cubicBezTo>
                <a:lnTo>
                  <a:pt x="55" y="188"/>
                </a:lnTo>
                <a:close/>
              </a:path>
            </a:pathLst>
          </a:custGeom>
          <a:solidFill>
            <a:srgbClr val="F26790"/>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44" name="Freeform 24"/>
          <p:cNvSpPr>
            <a:spLocks noEditPoints="1"/>
          </p:cNvSpPr>
          <p:nvPr/>
        </p:nvSpPr>
        <p:spPr bwMode="auto">
          <a:xfrm>
            <a:off x="10274840" y="2551222"/>
            <a:ext cx="282036" cy="302944"/>
          </a:xfrm>
          <a:custGeom>
            <a:avLst/>
            <a:gdLst>
              <a:gd name="T0" fmla="*/ 142 w 596"/>
              <a:gd name="T1" fmla="*/ 461 h 640"/>
              <a:gd name="T2" fmla="*/ 85 w 596"/>
              <a:gd name="T3" fmla="*/ 392 h 640"/>
              <a:gd name="T4" fmla="*/ 91 w 596"/>
              <a:gd name="T5" fmla="*/ 380 h 640"/>
              <a:gd name="T6" fmla="*/ 144 w 596"/>
              <a:gd name="T7" fmla="*/ 380 h 640"/>
              <a:gd name="T8" fmla="*/ 155 w 596"/>
              <a:gd name="T9" fmla="*/ 375 h 640"/>
              <a:gd name="T10" fmla="*/ 193 w 596"/>
              <a:gd name="T11" fmla="*/ 336 h 640"/>
              <a:gd name="T12" fmla="*/ 196 w 596"/>
              <a:gd name="T13" fmla="*/ 336 h 640"/>
              <a:gd name="T14" fmla="*/ 246 w 596"/>
              <a:gd name="T15" fmla="*/ 411 h 640"/>
              <a:gd name="T16" fmla="*/ 270 w 596"/>
              <a:gd name="T17" fmla="*/ 404 h 640"/>
              <a:gd name="T18" fmla="*/ 296 w 596"/>
              <a:gd name="T19" fmla="*/ 301 h 640"/>
              <a:gd name="T20" fmla="*/ 298 w 596"/>
              <a:gd name="T21" fmla="*/ 301 h 640"/>
              <a:gd name="T22" fmla="*/ 325 w 596"/>
              <a:gd name="T23" fmla="*/ 404 h 640"/>
              <a:gd name="T24" fmla="*/ 348 w 596"/>
              <a:gd name="T25" fmla="*/ 411 h 640"/>
              <a:gd name="T26" fmla="*/ 398 w 596"/>
              <a:gd name="T27" fmla="*/ 336 h 640"/>
              <a:gd name="T28" fmla="*/ 401 w 596"/>
              <a:gd name="T29" fmla="*/ 336 h 640"/>
              <a:gd name="T30" fmla="*/ 439 w 596"/>
              <a:gd name="T31" fmla="*/ 376 h 640"/>
              <a:gd name="T32" fmla="*/ 450 w 596"/>
              <a:gd name="T33" fmla="*/ 381 h 640"/>
              <a:gd name="T34" fmla="*/ 504 w 596"/>
              <a:gd name="T35" fmla="*/ 381 h 640"/>
              <a:gd name="T36" fmla="*/ 510 w 596"/>
              <a:gd name="T37" fmla="*/ 393 h 640"/>
              <a:gd name="T38" fmla="*/ 467 w 596"/>
              <a:gd name="T39" fmla="*/ 448 h 640"/>
              <a:gd name="T40" fmla="*/ 142 w 596"/>
              <a:gd name="T41" fmla="*/ 461 h 640"/>
              <a:gd name="T42" fmla="*/ 52 w 596"/>
              <a:gd name="T43" fmla="*/ 347 h 640"/>
              <a:gd name="T44" fmla="*/ 6 w 596"/>
              <a:gd name="T45" fmla="*/ 205 h 640"/>
              <a:gd name="T46" fmla="*/ 287 w 596"/>
              <a:gd name="T47" fmla="*/ 156 h 640"/>
              <a:gd name="T48" fmla="*/ 308 w 596"/>
              <a:gd name="T49" fmla="*/ 155 h 640"/>
              <a:gd name="T50" fmla="*/ 588 w 596"/>
              <a:gd name="T51" fmla="*/ 195 h 640"/>
              <a:gd name="T52" fmla="*/ 543 w 596"/>
              <a:gd name="T53" fmla="*/ 346 h 640"/>
              <a:gd name="T54" fmla="*/ 527 w 596"/>
              <a:gd name="T55" fmla="*/ 351 h 640"/>
              <a:gd name="T56" fmla="*/ 456 w 596"/>
              <a:gd name="T57" fmla="*/ 351 h 640"/>
              <a:gd name="T58" fmla="*/ 455 w 596"/>
              <a:gd name="T59" fmla="*/ 350 h 640"/>
              <a:gd name="T60" fmla="*/ 404 w 596"/>
              <a:gd name="T61" fmla="*/ 297 h 640"/>
              <a:gd name="T62" fmla="*/ 380 w 596"/>
              <a:gd name="T63" fmla="*/ 304 h 640"/>
              <a:gd name="T64" fmla="*/ 345 w 596"/>
              <a:gd name="T65" fmla="*/ 357 h 640"/>
              <a:gd name="T66" fmla="*/ 342 w 596"/>
              <a:gd name="T67" fmla="*/ 356 h 640"/>
              <a:gd name="T68" fmla="*/ 311 w 596"/>
              <a:gd name="T69" fmla="*/ 235 h 640"/>
              <a:gd name="T70" fmla="*/ 284 w 596"/>
              <a:gd name="T71" fmla="*/ 234 h 640"/>
              <a:gd name="T72" fmla="*/ 253 w 596"/>
              <a:gd name="T73" fmla="*/ 356 h 640"/>
              <a:gd name="T74" fmla="*/ 249 w 596"/>
              <a:gd name="T75" fmla="*/ 356 h 640"/>
              <a:gd name="T76" fmla="*/ 214 w 596"/>
              <a:gd name="T77" fmla="*/ 304 h 640"/>
              <a:gd name="T78" fmla="*/ 190 w 596"/>
              <a:gd name="T79" fmla="*/ 296 h 640"/>
              <a:gd name="T80" fmla="*/ 140 w 596"/>
              <a:gd name="T81" fmla="*/ 350 h 640"/>
              <a:gd name="T82" fmla="*/ 138 w 596"/>
              <a:gd name="T83" fmla="*/ 351 h 640"/>
              <a:gd name="T84" fmla="*/ 67 w 596"/>
              <a:gd name="T85" fmla="*/ 351 h 640"/>
              <a:gd name="T86" fmla="*/ 52 w 596"/>
              <a:gd name="T87" fmla="*/ 347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96" h="640">
                <a:moveTo>
                  <a:pt x="142" y="461"/>
                </a:moveTo>
                <a:cubicBezTo>
                  <a:pt x="122" y="438"/>
                  <a:pt x="103" y="415"/>
                  <a:pt x="85" y="392"/>
                </a:cubicBezTo>
                <a:cubicBezTo>
                  <a:pt x="81" y="387"/>
                  <a:pt x="85" y="380"/>
                  <a:pt x="91" y="380"/>
                </a:cubicBezTo>
                <a:cubicBezTo>
                  <a:pt x="144" y="380"/>
                  <a:pt x="144" y="380"/>
                  <a:pt x="144" y="380"/>
                </a:cubicBezTo>
                <a:cubicBezTo>
                  <a:pt x="148" y="380"/>
                  <a:pt x="153" y="378"/>
                  <a:pt x="155" y="375"/>
                </a:cubicBezTo>
                <a:cubicBezTo>
                  <a:pt x="193" y="336"/>
                  <a:pt x="193" y="336"/>
                  <a:pt x="193" y="336"/>
                </a:cubicBezTo>
                <a:cubicBezTo>
                  <a:pt x="194" y="335"/>
                  <a:pt x="195" y="335"/>
                  <a:pt x="196" y="336"/>
                </a:cubicBezTo>
                <a:cubicBezTo>
                  <a:pt x="246" y="411"/>
                  <a:pt x="246" y="411"/>
                  <a:pt x="246" y="411"/>
                </a:cubicBezTo>
                <a:cubicBezTo>
                  <a:pt x="253" y="422"/>
                  <a:pt x="267" y="414"/>
                  <a:pt x="270" y="404"/>
                </a:cubicBezTo>
                <a:cubicBezTo>
                  <a:pt x="296" y="301"/>
                  <a:pt x="296" y="301"/>
                  <a:pt x="296" y="301"/>
                </a:cubicBezTo>
                <a:cubicBezTo>
                  <a:pt x="296" y="299"/>
                  <a:pt x="298" y="299"/>
                  <a:pt x="298" y="301"/>
                </a:cubicBezTo>
                <a:cubicBezTo>
                  <a:pt x="325" y="404"/>
                  <a:pt x="325" y="404"/>
                  <a:pt x="325" y="404"/>
                </a:cubicBezTo>
                <a:cubicBezTo>
                  <a:pt x="327" y="414"/>
                  <a:pt x="341" y="422"/>
                  <a:pt x="348" y="411"/>
                </a:cubicBezTo>
                <a:cubicBezTo>
                  <a:pt x="398" y="336"/>
                  <a:pt x="398" y="336"/>
                  <a:pt x="398" y="336"/>
                </a:cubicBezTo>
                <a:cubicBezTo>
                  <a:pt x="399" y="335"/>
                  <a:pt x="401" y="335"/>
                  <a:pt x="401" y="336"/>
                </a:cubicBezTo>
                <a:cubicBezTo>
                  <a:pt x="439" y="376"/>
                  <a:pt x="439" y="376"/>
                  <a:pt x="439" y="376"/>
                </a:cubicBezTo>
                <a:cubicBezTo>
                  <a:pt x="442" y="379"/>
                  <a:pt x="446" y="381"/>
                  <a:pt x="450" y="381"/>
                </a:cubicBezTo>
                <a:cubicBezTo>
                  <a:pt x="504" y="381"/>
                  <a:pt x="504" y="381"/>
                  <a:pt x="504" y="381"/>
                </a:cubicBezTo>
                <a:cubicBezTo>
                  <a:pt x="510" y="381"/>
                  <a:pt x="513" y="388"/>
                  <a:pt x="510" y="393"/>
                </a:cubicBezTo>
                <a:cubicBezTo>
                  <a:pt x="496" y="411"/>
                  <a:pt x="482" y="429"/>
                  <a:pt x="467" y="448"/>
                </a:cubicBezTo>
                <a:cubicBezTo>
                  <a:pt x="313" y="640"/>
                  <a:pt x="287" y="629"/>
                  <a:pt x="142" y="461"/>
                </a:cubicBezTo>
                <a:close/>
                <a:moveTo>
                  <a:pt x="52" y="347"/>
                </a:moveTo>
                <a:cubicBezTo>
                  <a:pt x="20" y="299"/>
                  <a:pt x="0" y="252"/>
                  <a:pt x="6" y="205"/>
                </a:cubicBezTo>
                <a:cubicBezTo>
                  <a:pt x="29" y="16"/>
                  <a:pt x="233" y="0"/>
                  <a:pt x="287" y="156"/>
                </a:cubicBezTo>
                <a:cubicBezTo>
                  <a:pt x="294" y="177"/>
                  <a:pt x="299" y="182"/>
                  <a:pt x="308" y="155"/>
                </a:cubicBezTo>
                <a:cubicBezTo>
                  <a:pt x="362" y="3"/>
                  <a:pt x="560" y="16"/>
                  <a:pt x="588" y="195"/>
                </a:cubicBezTo>
                <a:cubicBezTo>
                  <a:pt x="596" y="244"/>
                  <a:pt x="575" y="294"/>
                  <a:pt x="543" y="346"/>
                </a:cubicBezTo>
                <a:cubicBezTo>
                  <a:pt x="540" y="350"/>
                  <a:pt x="539" y="351"/>
                  <a:pt x="527" y="351"/>
                </a:cubicBezTo>
                <a:cubicBezTo>
                  <a:pt x="456" y="351"/>
                  <a:pt x="456" y="351"/>
                  <a:pt x="456" y="351"/>
                </a:cubicBezTo>
                <a:cubicBezTo>
                  <a:pt x="455" y="351"/>
                  <a:pt x="455" y="351"/>
                  <a:pt x="455" y="350"/>
                </a:cubicBezTo>
                <a:cubicBezTo>
                  <a:pt x="404" y="297"/>
                  <a:pt x="404" y="297"/>
                  <a:pt x="404" y="297"/>
                </a:cubicBezTo>
                <a:cubicBezTo>
                  <a:pt x="395" y="287"/>
                  <a:pt x="389" y="292"/>
                  <a:pt x="380" y="304"/>
                </a:cubicBezTo>
                <a:cubicBezTo>
                  <a:pt x="345" y="357"/>
                  <a:pt x="345" y="357"/>
                  <a:pt x="345" y="357"/>
                </a:cubicBezTo>
                <a:cubicBezTo>
                  <a:pt x="344" y="358"/>
                  <a:pt x="342" y="358"/>
                  <a:pt x="342" y="356"/>
                </a:cubicBezTo>
                <a:cubicBezTo>
                  <a:pt x="311" y="235"/>
                  <a:pt x="311" y="235"/>
                  <a:pt x="311" y="235"/>
                </a:cubicBezTo>
                <a:cubicBezTo>
                  <a:pt x="308" y="221"/>
                  <a:pt x="288" y="218"/>
                  <a:pt x="284" y="234"/>
                </a:cubicBezTo>
                <a:cubicBezTo>
                  <a:pt x="253" y="356"/>
                  <a:pt x="253" y="356"/>
                  <a:pt x="253" y="356"/>
                </a:cubicBezTo>
                <a:cubicBezTo>
                  <a:pt x="253" y="358"/>
                  <a:pt x="250" y="358"/>
                  <a:pt x="249" y="356"/>
                </a:cubicBezTo>
                <a:cubicBezTo>
                  <a:pt x="214" y="304"/>
                  <a:pt x="214" y="304"/>
                  <a:pt x="214" y="304"/>
                </a:cubicBezTo>
                <a:cubicBezTo>
                  <a:pt x="206" y="291"/>
                  <a:pt x="199" y="287"/>
                  <a:pt x="190" y="296"/>
                </a:cubicBezTo>
                <a:cubicBezTo>
                  <a:pt x="140" y="350"/>
                  <a:pt x="140" y="350"/>
                  <a:pt x="140" y="350"/>
                </a:cubicBezTo>
                <a:cubicBezTo>
                  <a:pt x="140" y="351"/>
                  <a:pt x="139" y="351"/>
                  <a:pt x="138" y="351"/>
                </a:cubicBezTo>
                <a:cubicBezTo>
                  <a:pt x="67" y="351"/>
                  <a:pt x="67" y="351"/>
                  <a:pt x="67" y="351"/>
                </a:cubicBezTo>
                <a:cubicBezTo>
                  <a:pt x="55" y="351"/>
                  <a:pt x="54" y="350"/>
                  <a:pt x="52" y="347"/>
                </a:cubicBezTo>
                <a:close/>
              </a:path>
            </a:pathLst>
          </a:custGeom>
          <a:solidFill>
            <a:srgbClr val="F2679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图片包含 人员, 水, 小, 墙壁&#10;&#10;已生成极高可信度的说明"/>
          <p:cNvPicPr>
            <a:picLocks noChangeAspect="1"/>
          </p:cNvPicPr>
          <p:nvPr/>
        </p:nvPicPr>
        <p:blipFill rotWithShape="1">
          <a:blip r:embed="rId2" cstate="print">
            <a:extLst>
              <a:ext uri="{28A0092B-C50C-407E-A947-70E740481C1C}">
                <a14:useLocalDpi xmlns:a14="http://schemas.microsoft.com/office/drawing/2010/main" val="0"/>
              </a:ext>
            </a:extLst>
          </a:blip>
          <a:srcRect l="2647" t="13704" r="16906" b="18263"/>
          <a:stretch>
            <a:fillRect/>
          </a:stretch>
        </p:blipFill>
        <p:spPr>
          <a:xfrm flipH="1">
            <a:off x="-1" y="0"/>
            <a:ext cx="12191997" cy="6858000"/>
          </a:xfrm>
          <a:prstGeom prst="rect">
            <a:avLst/>
          </a:prstGeom>
        </p:spPr>
      </p:pic>
      <p:sp>
        <p:nvSpPr>
          <p:cNvPr id="17" name="矩形 16"/>
          <p:cNvSpPr/>
          <p:nvPr/>
        </p:nvSpPr>
        <p:spPr>
          <a:xfrm>
            <a:off x="1125374" y="379828"/>
            <a:ext cx="10595181" cy="5894363"/>
          </a:xfrm>
          <a:prstGeom prst="rect">
            <a:avLst/>
          </a:prstGeom>
          <a:gradFill flip="none" rotWithShape="1">
            <a:gsLst>
              <a:gs pos="85000">
                <a:schemeClr val="bg1"/>
              </a:gs>
              <a:gs pos="52000">
                <a:schemeClr val="bg1">
                  <a:alpha val="56000"/>
                </a:schemeClr>
              </a:gs>
              <a:gs pos="26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3" name="文本框 2"/>
          <p:cNvSpPr txBox="1"/>
          <p:nvPr/>
        </p:nvSpPr>
        <p:spPr>
          <a:xfrm>
            <a:off x="5910854" y="3355004"/>
            <a:ext cx="5261329" cy="523220"/>
          </a:xfrm>
          <a:prstGeom prst="rect">
            <a:avLst/>
          </a:prstGeom>
        </p:spPr>
        <p:txBody>
          <a:bodyPr>
            <a:spAutoFit/>
          </a:bodyPr>
          <a:lstStyle>
            <a:defPPr>
              <a:defRPr lang="zh-CN"/>
            </a:defPPr>
            <a:lvl1pPr algn="ctr">
              <a:defRPr sz="1000">
                <a:solidFill>
                  <a:schemeClr val="bg1">
                    <a:lumMod val="50000"/>
                  </a:schemeClr>
                </a:solidFill>
                <a:latin typeface="华文中宋" panose="02010600040101010101" pitchFamily="2" charset="-122"/>
                <a:ea typeface="华文中宋" panose="02010600040101010101" pitchFamily="2" charset="-122"/>
              </a:defRPr>
            </a:lvl1pPr>
          </a:lstStyle>
          <a:p>
            <a:pPr algn="ctr"/>
            <a:r>
              <a:rPr lang="zh-CN" sz="2800" b="1" dirty="0">
                <a:latin typeface="微软雅黑" pitchFamily="34" charset="-122"/>
                <a:ea typeface="微软雅黑" pitchFamily="34" charset="-122"/>
              </a:rPr>
              <a:t>万名宝妈，</a:t>
            </a:r>
            <a:r>
              <a:rPr lang="en-US" altLang="zh-CN" sz="2800" b="1" dirty="0">
                <a:latin typeface="微软雅黑" pitchFamily="34" charset="-122"/>
                <a:ea typeface="微软雅黑" pitchFamily="34" charset="-122"/>
              </a:rPr>
              <a:t>“</a:t>
            </a:r>
            <a:r>
              <a:rPr lang="zh-CN" altLang="en-US" sz="2800" b="1" dirty="0">
                <a:latin typeface="微软雅黑" pitchFamily="34" charset="-122"/>
                <a:ea typeface="微软雅黑" pitchFamily="34" charset="-122"/>
              </a:rPr>
              <a:t>爱欣甄选</a:t>
            </a:r>
            <a:r>
              <a:rPr lang="en-US" altLang="zh-CN" sz="2800" b="1" dirty="0">
                <a:latin typeface="微软雅黑" pitchFamily="34" charset="-122"/>
                <a:ea typeface="微软雅黑" pitchFamily="34" charset="-122"/>
              </a:rPr>
              <a:t>”</a:t>
            </a:r>
          </a:p>
        </p:txBody>
      </p:sp>
      <p:sp>
        <p:nvSpPr>
          <p:cNvPr id="4" name="矩形 3"/>
          <p:cNvSpPr/>
          <p:nvPr/>
        </p:nvSpPr>
        <p:spPr>
          <a:xfrm>
            <a:off x="5555943" y="4109452"/>
            <a:ext cx="5494979" cy="87293"/>
          </a:xfrm>
          <a:prstGeom prst="rect">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D76C7B"/>
              </a:solidFill>
            </a:endParaRPr>
          </a:p>
        </p:txBody>
      </p:sp>
      <p:sp>
        <p:nvSpPr>
          <p:cNvPr id="9" name="矩形 8"/>
          <p:cNvSpPr/>
          <p:nvPr/>
        </p:nvSpPr>
        <p:spPr>
          <a:xfrm>
            <a:off x="6422964" y="832667"/>
            <a:ext cx="3587692" cy="923330"/>
          </a:xfrm>
          <a:prstGeom prst="rect">
            <a:avLst/>
          </a:prstGeom>
        </p:spPr>
        <p:txBody>
          <a:bodyPr wrap="square">
            <a:spAutoFit/>
          </a:bodyPr>
          <a:lstStyle/>
          <a:p>
            <a:pPr algn="dist"/>
            <a:r>
              <a:rPr lang="zh-CN" altLang="en-US" sz="5400" dirty="0">
                <a:solidFill>
                  <a:schemeClr val="bg1">
                    <a:lumMod val="85000"/>
                  </a:schemeClr>
                </a:solidFill>
                <a:latin typeface="华文行楷" panose="02010800040101010101" pitchFamily="2" charset="-122"/>
                <a:ea typeface="华文行楷" panose="02010800040101010101" pitchFamily="2" charset="-122"/>
              </a:rPr>
              <a:t>Child care</a:t>
            </a:r>
          </a:p>
        </p:txBody>
      </p:sp>
      <p:sp>
        <p:nvSpPr>
          <p:cNvPr id="8" name="文本框 7"/>
          <p:cNvSpPr txBox="1"/>
          <p:nvPr/>
        </p:nvSpPr>
        <p:spPr>
          <a:xfrm>
            <a:off x="5848143" y="4433940"/>
            <a:ext cx="3518912" cy="1015663"/>
          </a:xfrm>
          <a:prstGeom prst="rect">
            <a:avLst/>
          </a:prstGeom>
          <a:noFill/>
        </p:spPr>
        <p:txBody>
          <a:bodyPr wrap="none" rtlCol="0">
            <a:spAutoFit/>
          </a:body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主讲：吉林爱欣科技有限公司</a:t>
            </a:r>
          </a:p>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高级儿童推拿保健师</a:t>
            </a:r>
          </a:p>
          <a:p>
            <a:pPr algn="ct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李爽</a:t>
            </a:r>
          </a:p>
        </p:txBody>
      </p:sp>
      <p:sp>
        <p:nvSpPr>
          <p:cNvPr id="10" name="文本框 9"/>
          <p:cNvSpPr txBox="1"/>
          <p:nvPr/>
        </p:nvSpPr>
        <p:spPr>
          <a:xfrm>
            <a:off x="9628740" y="4459988"/>
            <a:ext cx="2018501" cy="369332"/>
          </a:xfrm>
          <a:prstGeom prst="rect">
            <a:avLst/>
          </a:prstGeom>
          <a:noFill/>
        </p:spPr>
        <p:txBody>
          <a:bodyPr wrap="none" rtlCol="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日期：</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2019/3/21</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Freeform 144"/>
          <p:cNvSpPr/>
          <p:nvPr/>
        </p:nvSpPr>
        <p:spPr bwMode="auto">
          <a:xfrm>
            <a:off x="5509325" y="4455544"/>
            <a:ext cx="244506" cy="264568"/>
          </a:xfrm>
          <a:custGeom>
            <a:avLst/>
            <a:gdLst>
              <a:gd name="T0" fmla="*/ 126 w 134"/>
              <a:gd name="T1" fmla="*/ 100 h 145"/>
              <a:gd name="T2" fmla="*/ 83 w 134"/>
              <a:gd name="T3" fmla="*/ 88 h 145"/>
              <a:gd name="T4" fmla="*/ 85 w 134"/>
              <a:gd name="T5" fmla="*/ 77 h 145"/>
              <a:gd name="T6" fmla="*/ 91 w 134"/>
              <a:gd name="T7" fmla="*/ 69 h 145"/>
              <a:gd name="T8" fmla="*/ 92 w 134"/>
              <a:gd name="T9" fmla="*/ 60 h 145"/>
              <a:gd name="T10" fmla="*/ 94 w 134"/>
              <a:gd name="T11" fmla="*/ 60 h 145"/>
              <a:gd name="T12" fmla="*/ 97 w 134"/>
              <a:gd name="T13" fmla="*/ 58 h 145"/>
              <a:gd name="T14" fmla="*/ 98 w 134"/>
              <a:gd name="T15" fmla="*/ 43 h 145"/>
              <a:gd name="T16" fmla="*/ 96 w 134"/>
              <a:gd name="T17" fmla="*/ 40 h 145"/>
              <a:gd name="T18" fmla="*/ 94 w 134"/>
              <a:gd name="T19" fmla="*/ 40 h 145"/>
              <a:gd name="T20" fmla="*/ 95 w 134"/>
              <a:gd name="T21" fmla="*/ 32 h 145"/>
              <a:gd name="T22" fmla="*/ 90 w 134"/>
              <a:gd name="T23" fmla="*/ 10 h 145"/>
              <a:gd name="T24" fmla="*/ 44 w 134"/>
              <a:gd name="T25" fmla="*/ 10 h 145"/>
              <a:gd name="T26" fmla="*/ 39 w 134"/>
              <a:gd name="T27" fmla="*/ 32 h 145"/>
              <a:gd name="T28" fmla="*/ 40 w 134"/>
              <a:gd name="T29" fmla="*/ 40 h 145"/>
              <a:gd name="T30" fmla="*/ 38 w 134"/>
              <a:gd name="T31" fmla="*/ 40 h 145"/>
              <a:gd name="T32" fmla="*/ 35 w 134"/>
              <a:gd name="T33" fmla="*/ 43 h 145"/>
              <a:gd name="T34" fmla="*/ 37 w 134"/>
              <a:gd name="T35" fmla="*/ 58 h 145"/>
              <a:gd name="T36" fmla="*/ 40 w 134"/>
              <a:gd name="T37" fmla="*/ 60 h 145"/>
              <a:gd name="T38" fmla="*/ 42 w 134"/>
              <a:gd name="T39" fmla="*/ 60 h 145"/>
              <a:gd name="T40" fmla="*/ 43 w 134"/>
              <a:gd name="T41" fmla="*/ 69 h 145"/>
              <a:gd name="T42" fmla="*/ 49 w 134"/>
              <a:gd name="T43" fmla="*/ 77 h 145"/>
              <a:gd name="T44" fmla="*/ 50 w 134"/>
              <a:gd name="T45" fmla="*/ 88 h 145"/>
              <a:gd name="T46" fmla="*/ 8 w 134"/>
              <a:gd name="T47" fmla="*/ 100 h 145"/>
              <a:gd name="T48" fmla="*/ 1 w 134"/>
              <a:gd name="T49" fmla="*/ 113 h 145"/>
              <a:gd name="T50" fmla="*/ 2 w 134"/>
              <a:gd name="T51" fmla="*/ 129 h 145"/>
              <a:gd name="T52" fmla="*/ 11 w 134"/>
              <a:gd name="T53" fmla="*/ 139 h 145"/>
              <a:gd name="T54" fmla="*/ 123 w 134"/>
              <a:gd name="T55" fmla="*/ 139 h 145"/>
              <a:gd name="T56" fmla="*/ 132 w 134"/>
              <a:gd name="T57" fmla="*/ 129 h 145"/>
              <a:gd name="T58" fmla="*/ 133 w 134"/>
              <a:gd name="T59" fmla="*/ 113 h 145"/>
              <a:gd name="T60" fmla="*/ 126 w 134"/>
              <a:gd name="T61"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 h="145">
                <a:moveTo>
                  <a:pt x="126" y="100"/>
                </a:moveTo>
                <a:cubicBezTo>
                  <a:pt x="113" y="93"/>
                  <a:pt x="98" y="89"/>
                  <a:pt x="83" y="88"/>
                </a:cubicBezTo>
                <a:cubicBezTo>
                  <a:pt x="84" y="84"/>
                  <a:pt x="84" y="81"/>
                  <a:pt x="85" y="77"/>
                </a:cubicBezTo>
                <a:cubicBezTo>
                  <a:pt x="88" y="75"/>
                  <a:pt x="91" y="72"/>
                  <a:pt x="91" y="69"/>
                </a:cubicBezTo>
                <a:cubicBezTo>
                  <a:pt x="91" y="66"/>
                  <a:pt x="92" y="63"/>
                  <a:pt x="92" y="60"/>
                </a:cubicBezTo>
                <a:cubicBezTo>
                  <a:pt x="92" y="60"/>
                  <a:pt x="93" y="60"/>
                  <a:pt x="94" y="60"/>
                </a:cubicBezTo>
                <a:cubicBezTo>
                  <a:pt x="95" y="61"/>
                  <a:pt x="97" y="59"/>
                  <a:pt x="97" y="58"/>
                </a:cubicBezTo>
                <a:cubicBezTo>
                  <a:pt x="98" y="43"/>
                  <a:pt x="98" y="43"/>
                  <a:pt x="98" y="43"/>
                </a:cubicBezTo>
                <a:cubicBezTo>
                  <a:pt x="98" y="41"/>
                  <a:pt x="97" y="40"/>
                  <a:pt x="96" y="40"/>
                </a:cubicBezTo>
                <a:cubicBezTo>
                  <a:pt x="95" y="40"/>
                  <a:pt x="95" y="40"/>
                  <a:pt x="94" y="40"/>
                </a:cubicBezTo>
                <a:cubicBezTo>
                  <a:pt x="94" y="37"/>
                  <a:pt x="95" y="34"/>
                  <a:pt x="95" y="32"/>
                </a:cubicBezTo>
                <a:cubicBezTo>
                  <a:pt x="95" y="28"/>
                  <a:pt x="97" y="17"/>
                  <a:pt x="90" y="10"/>
                </a:cubicBezTo>
                <a:cubicBezTo>
                  <a:pt x="79" y="0"/>
                  <a:pt x="55" y="0"/>
                  <a:pt x="44" y="10"/>
                </a:cubicBezTo>
                <a:cubicBezTo>
                  <a:pt x="36" y="17"/>
                  <a:pt x="38" y="28"/>
                  <a:pt x="39" y="32"/>
                </a:cubicBezTo>
                <a:cubicBezTo>
                  <a:pt x="39" y="34"/>
                  <a:pt x="39" y="37"/>
                  <a:pt x="40" y="40"/>
                </a:cubicBezTo>
                <a:cubicBezTo>
                  <a:pt x="39" y="40"/>
                  <a:pt x="39" y="40"/>
                  <a:pt x="38" y="40"/>
                </a:cubicBezTo>
                <a:cubicBezTo>
                  <a:pt x="36" y="40"/>
                  <a:pt x="35" y="41"/>
                  <a:pt x="35" y="43"/>
                </a:cubicBezTo>
                <a:cubicBezTo>
                  <a:pt x="37" y="58"/>
                  <a:pt x="37" y="58"/>
                  <a:pt x="37" y="58"/>
                </a:cubicBezTo>
                <a:cubicBezTo>
                  <a:pt x="37" y="59"/>
                  <a:pt x="39" y="61"/>
                  <a:pt x="40" y="60"/>
                </a:cubicBezTo>
                <a:cubicBezTo>
                  <a:pt x="41" y="60"/>
                  <a:pt x="41" y="60"/>
                  <a:pt x="42" y="60"/>
                </a:cubicBezTo>
                <a:cubicBezTo>
                  <a:pt x="42" y="63"/>
                  <a:pt x="43" y="66"/>
                  <a:pt x="43" y="69"/>
                </a:cubicBezTo>
                <a:cubicBezTo>
                  <a:pt x="43" y="72"/>
                  <a:pt x="46" y="75"/>
                  <a:pt x="49" y="77"/>
                </a:cubicBezTo>
                <a:cubicBezTo>
                  <a:pt x="49" y="81"/>
                  <a:pt x="50" y="84"/>
                  <a:pt x="50" y="88"/>
                </a:cubicBezTo>
                <a:cubicBezTo>
                  <a:pt x="36" y="89"/>
                  <a:pt x="21" y="93"/>
                  <a:pt x="8" y="100"/>
                </a:cubicBezTo>
                <a:cubicBezTo>
                  <a:pt x="3" y="102"/>
                  <a:pt x="0" y="108"/>
                  <a:pt x="1" y="113"/>
                </a:cubicBezTo>
                <a:cubicBezTo>
                  <a:pt x="1" y="118"/>
                  <a:pt x="2" y="123"/>
                  <a:pt x="2" y="129"/>
                </a:cubicBezTo>
                <a:cubicBezTo>
                  <a:pt x="3" y="133"/>
                  <a:pt x="7" y="138"/>
                  <a:pt x="11" y="139"/>
                </a:cubicBezTo>
                <a:cubicBezTo>
                  <a:pt x="48" y="145"/>
                  <a:pt x="86" y="145"/>
                  <a:pt x="123" y="139"/>
                </a:cubicBezTo>
                <a:cubicBezTo>
                  <a:pt x="127" y="138"/>
                  <a:pt x="131" y="133"/>
                  <a:pt x="132" y="129"/>
                </a:cubicBezTo>
                <a:cubicBezTo>
                  <a:pt x="132" y="123"/>
                  <a:pt x="133" y="118"/>
                  <a:pt x="133" y="113"/>
                </a:cubicBezTo>
                <a:cubicBezTo>
                  <a:pt x="134" y="108"/>
                  <a:pt x="131" y="102"/>
                  <a:pt x="126" y="100"/>
                </a:cubicBezTo>
                <a:close/>
              </a:path>
            </a:pathLst>
          </a:custGeom>
          <a:solidFill>
            <a:srgbClr val="5C52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nvGrpSpPr>
          <p:cNvPr id="12" name="组合 11"/>
          <p:cNvGrpSpPr/>
          <p:nvPr/>
        </p:nvGrpSpPr>
        <p:grpSpPr>
          <a:xfrm>
            <a:off x="9367055" y="4507524"/>
            <a:ext cx="261781" cy="255885"/>
            <a:chOff x="9694627" y="425476"/>
            <a:chExt cx="331074" cy="323617"/>
          </a:xfrm>
          <a:solidFill>
            <a:srgbClr val="595959"/>
          </a:solidFill>
        </p:grpSpPr>
        <p:sp>
          <p:nvSpPr>
            <p:cNvPr id="18" name="Freeform 93"/>
            <p:cNvSpPr>
              <a:spLocks noEditPoints="1"/>
            </p:cNvSpPr>
            <p:nvPr/>
          </p:nvSpPr>
          <p:spPr bwMode="auto">
            <a:xfrm>
              <a:off x="9694627" y="425476"/>
              <a:ext cx="331074" cy="323617"/>
            </a:xfrm>
            <a:custGeom>
              <a:avLst/>
              <a:gdLst>
                <a:gd name="T0" fmla="*/ 77 w 153"/>
                <a:gd name="T1" fmla="*/ 0 h 150"/>
                <a:gd name="T2" fmla="*/ 0 w 153"/>
                <a:gd name="T3" fmla="*/ 75 h 150"/>
                <a:gd name="T4" fmla="*/ 77 w 153"/>
                <a:gd name="T5" fmla="*/ 150 h 150"/>
                <a:gd name="T6" fmla="*/ 153 w 153"/>
                <a:gd name="T7" fmla="*/ 75 h 150"/>
                <a:gd name="T8" fmla="*/ 77 w 153"/>
                <a:gd name="T9" fmla="*/ 0 h 150"/>
                <a:gd name="T10" fmla="*/ 83 w 153"/>
                <a:gd name="T11" fmla="*/ 135 h 150"/>
                <a:gd name="T12" fmla="*/ 83 w 153"/>
                <a:gd name="T13" fmla="*/ 121 h 150"/>
                <a:gd name="T14" fmla="*/ 77 w 153"/>
                <a:gd name="T15" fmla="*/ 122 h 150"/>
                <a:gd name="T16" fmla="*/ 70 w 153"/>
                <a:gd name="T17" fmla="*/ 121 h 150"/>
                <a:gd name="T18" fmla="*/ 70 w 153"/>
                <a:gd name="T19" fmla="*/ 135 h 150"/>
                <a:gd name="T20" fmla="*/ 14 w 153"/>
                <a:gd name="T21" fmla="*/ 82 h 150"/>
                <a:gd name="T22" fmla="*/ 29 w 153"/>
                <a:gd name="T23" fmla="*/ 82 h 150"/>
                <a:gd name="T24" fmla="*/ 28 w 153"/>
                <a:gd name="T25" fmla="*/ 75 h 150"/>
                <a:gd name="T26" fmla="*/ 29 w 153"/>
                <a:gd name="T27" fmla="*/ 68 h 150"/>
                <a:gd name="T28" fmla="*/ 14 w 153"/>
                <a:gd name="T29" fmla="*/ 68 h 150"/>
                <a:gd name="T30" fmla="*/ 70 w 153"/>
                <a:gd name="T31" fmla="*/ 15 h 150"/>
                <a:gd name="T32" fmla="*/ 70 w 153"/>
                <a:gd name="T33" fmla="*/ 29 h 150"/>
                <a:gd name="T34" fmla="*/ 77 w 153"/>
                <a:gd name="T35" fmla="*/ 28 h 150"/>
                <a:gd name="T36" fmla="*/ 83 w 153"/>
                <a:gd name="T37" fmla="*/ 29 h 150"/>
                <a:gd name="T38" fmla="*/ 83 w 153"/>
                <a:gd name="T39" fmla="*/ 15 h 150"/>
                <a:gd name="T40" fmla="*/ 139 w 153"/>
                <a:gd name="T41" fmla="*/ 68 h 150"/>
                <a:gd name="T42" fmla="*/ 124 w 153"/>
                <a:gd name="T43" fmla="*/ 68 h 150"/>
                <a:gd name="T44" fmla="*/ 125 w 153"/>
                <a:gd name="T45" fmla="*/ 75 h 150"/>
                <a:gd name="T46" fmla="*/ 124 w 153"/>
                <a:gd name="T47" fmla="*/ 82 h 150"/>
                <a:gd name="T48" fmla="*/ 139 w 153"/>
                <a:gd name="T49" fmla="*/ 82 h 150"/>
                <a:gd name="T50" fmla="*/ 83 w 153"/>
                <a:gd name="T51" fmla="*/ 13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3" h="150">
                  <a:moveTo>
                    <a:pt x="77" y="0"/>
                  </a:moveTo>
                  <a:cubicBezTo>
                    <a:pt x="34" y="0"/>
                    <a:pt x="0" y="34"/>
                    <a:pt x="0" y="75"/>
                  </a:cubicBezTo>
                  <a:cubicBezTo>
                    <a:pt x="0" y="116"/>
                    <a:pt x="34" y="150"/>
                    <a:pt x="77" y="150"/>
                  </a:cubicBezTo>
                  <a:cubicBezTo>
                    <a:pt x="119" y="150"/>
                    <a:pt x="153" y="116"/>
                    <a:pt x="153" y="75"/>
                  </a:cubicBezTo>
                  <a:cubicBezTo>
                    <a:pt x="153" y="34"/>
                    <a:pt x="119" y="0"/>
                    <a:pt x="77" y="0"/>
                  </a:cubicBezTo>
                  <a:close/>
                  <a:moveTo>
                    <a:pt x="83" y="135"/>
                  </a:moveTo>
                  <a:cubicBezTo>
                    <a:pt x="83" y="121"/>
                    <a:pt x="83" y="121"/>
                    <a:pt x="83" y="121"/>
                  </a:cubicBezTo>
                  <a:cubicBezTo>
                    <a:pt x="81" y="122"/>
                    <a:pt x="79" y="122"/>
                    <a:pt x="77" y="122"/>
                  </a:cubicBezTo>
                  <a:cubicBezTo>
                    <a:pt x="74" y="122"/>
                    <a:pt x="72" y="122"/>
                    <a:pt x="70" y="121"/>
                  </a:cubicBezTo>
                  <a:cubicBezTo>
                    <a:pt x="70" y="135"/>
                    <a:pt x="70" y="135"/>
                    <a:pt x="70" y="135"/>
                  </a:cubicBezTo>
                  <a:cubicBezTo>
                    <a:pt x="41" y="132"/>
                    <a:pt x="18" y="110"/>
                    <a:pt x="14" y="82"/>
                  </a:cubicBezTo>
                  <a:cubicBezTo>
                    <a:pt x="29" y="82"/>
                    <a:pt x="29" y="82"/>
                    <a:pt x="29" y="82"/>
                  </a:cubicBezTo>
                  <a:cubicBezTo>
                    <a:pt x="28" y="80"/>
                    <a:pt x="28" y="77"/>
                    <a:pt x="28" y="75"/>
                  </a:cubicBezTo>
                  <a:cubicBezTo>
                    <a:pt x="28" y="73"/>
                    <a:pt x="28" y="70"/>
                    <a:pt x="29" y="68"/>
                  </a:cubicBezTo>
                  <a:cubicBezTo>
                    <a:pt x="14" y="68"/>
                    <a:pt x="14" y="68"/>
                    <a:pt x="14" y="68"/>
                  </a:cubicBezTo>
                  <a:cubicBezTo>
                    <a:pt x="18" y="40"/>
                    <a:pt x="41" y="18"/>
                    <a:pt x="70" y="15"/>
                  </a:cubicBezTo>
                  <a:cubicBezTo>
                    <a:pt x="70" y="29"/>
                    <a:pt x="70" y="29"/>
                    <a:pt x="70" y="29"/>
                  </a:cubicBezTo>
                  <a:cubicBezTo>
                    <a:pt x="72" y="28"/>
                    <a:pt x="74" y="28"/>
                    <a:pt x="77" y="28"/>
                  </a:cubicBezTo>
                  <a:cubicBezTo>
                    <a:pt x="79" y="28"/>
                    <a:pt x="81" y="28"/>
                    <a:pt x="83" y="29"/>
                  </a:cubicBezTo>
                  <a:cubicBezTo>
                    <a:pt x="83" y="15"/>
                    <a:pt x="83" y="15"/>
                    <a:pt x="83" y="15"/>
                  </a:cubicBezTo>
                  <a:cubicBezTo>
                    <a:pt x="112" y="18"/>
                    <a:pt x="135" y="40"/>
                    <a:pt x="139" y="68"/>
                  </a:cubicBezTo>
                  <a:cubicBezTo>
                    <a:pt x="124" y="68"/>
                    <a:pt x="124" y="68"/>
                    <a:pt x="124" y="68"/>
                  </a:cubicBezTo>
                  <a:cubicBezTo>
                    <a:pt x="125" y="70"/>
                    <a:pt x="125" y="73"/>
                    <a:pt x="125" y="75"/>
                  </a:cubicBezTo>
                  <a:cubicBezTo>
                    <a:pt x="125" y="77"/>
                    <a:pt x="125" y="80"/>
                    <a:pt x="124" y="82"/>
                  </a:cubicBezTo>
                  <a:cubicBezTo>
                    <a:pt x="139" y="82"/>
                    <a:pt x="139" y="82"/>
                    <a:pt x="139" y="82"/>
                  </a:cubicBezTo>
                  <a:cubicBezTo>
                    <a:pt x="135" y="110"/>
                    <a:pt x="112" y="132"/>
                    <a:pt x="83" y="1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9" name="Freeform 94"/>
            <p:cNvSpPr/>
            <p:nvPr/>
          </p:nvSpPr>
          <p:spPr bwMode="auto">
            <a:xfrm>
              <a:off x="9794545" y="477673"/>
              <a:ext cx="22370" cy="25353"/>
            </a:xfrm>
            <a:custGeom>
              <a:avLst/>
              <a:gdLst>
                <a:gd name="T0" fmla="*/ 4 w 10"/>
                <a:gd name="T1" fmla="*/ 12 h 12"/>
                <a:gd name="T2" fmla="*/ 10 w 10"/>
                <a:gd name="T3" fmla="*/ 9 h 12"/>
                <a:gd name="T4" fmla="*/ 6 w 10"/>
                <a:gd name="T5" fmla="*/ 2 h 12"/>
                <a:gd name="T6" fmla="*/ 3 w 10"/>
                <a:gd name="T7" fmla="*/ 0 h 12"/>
                <a:gd name="T8" fmla="*/ 1 w 10"/>
                <a:gd name="T9" fmla="*/ 1 h 12"/>
                <a:gd name="T10" fmla="*/ 0 w 10"/>
                <a:gd name="T11" fmla="*/ 3 h 12"/>
                <a:gd name="T12" fmla="*/ 0 w 10"/>
                <a:gd name="T13" fmla="*/ 6 h 12"/>
                <a:gd name="T14" fmla="*/ 4 w 10"/>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2">
                  <a:moveTo>
                    <a:pt x="4" y="12"/>
                  </a:moveTo>
                  <a:cubicBezTo>
                    <a:pt x="6" y="11"/>
                    <a:pt x="8" y="10"/>
                    <a:pt x="10" y="9"/>
                  </a:cubicBezTo>
                  <a:cubicBezTo>
                    <a:pt x="6" y="2"/>
                    <a:pt x="6" y="2"/>
                    <a:pt x="6" y="2"/>
                  </a:cubicBezTo>
                  <a:cubicBezTo>
                    <a:pt x="6" y="1"/>
                    <a:pt x="5" y="0"/>
                    <a:pt x="3" y="0"/>
                  </a:cubicBezTo>
                  <a:cubicBezTo>
                    <a:pt x="3" y="0"/>
                    <a:pt x="2" y="0"/>
                    <a:pt x="1" y="1"/>
                  </a:cubicBezTo>
                  <a:cubicBezTo>
                    <a:pt x="1" y="1"/>
                    <a:pt x="0" y="2"/>
                    <a:pt x="0" y="3"/>
                  </a:cubicBezTo>
                  <a:cubicBezTo>
                    <a:pt x="0" y="4"/>
                    <a:pt x="0" y="5"/>
                    <a:pt x="0" y="6"/>
                  </a:cubicBezTo>
                  <a:lnTo>
                    <a:pt x="4"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0" name="Freeform 95"/>
            <p:cNvSpPr/>
            <p:nvPr/>
          </p:nvSpPr>
          <p:spPr bwMode="auto">
            <a:xfrm>
              <a:off x="9904903" y="477673"/>
              <a:ext cx="23861" cy="25353"/>
            </a:xfrm>
            <a:custGeom>
              <a:avLst/>
              <a:gdLst>
                <a:gd name="T0" fmla="*/ 9 w 11"/>
                <a:gd name="T1" fmla="*/ 1 h 12"/>
                <a:gd name="T2" fmla="*/ 7 w 11"/>
                <a:gd name="T3" fmla="*/ 0 h 12"/>
                <a:gd name="T4" fmla="*/ 4 w 11"/>
                <a:gd name="T5" fmla="*/ 2 h 12"/>
                <a:gd name="T6" fmla="*/ 0 w 11"/>
                <a:gd name="T7" fmla="*/ 9 h 12"/>
                <a:gd name="T8" fmla="*/ 6 w 11"/>
                <a:gd name="T9" fmla="*/ 12 h 12"/>
                <a:gd name="T10" fmla="*/ 10 w 11"/>
                <a:gd name="T11" fmla="*/ 6 h 12"/>
                <a:gd name="T12" fmla="*/ 9 w 11"/>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9" y="1"/>
                  </a:moveTo>
                  <a:cubicBezTo>
                    <a:pt x="8" y="0"/>
                    <a:pt x="7" y="0"/>
                    <a:pt x="7" y="0"/>
                  </a:cubicBezTo>
                  <a:cubicBezTo>
                    <a:pt x="6" y="0"/>
                    <a:pt x="4" y="1"/>
                    <a:pt x="4" y="2"/>
                  </a:cubicBezTo>
                  <a:cubicBezTo>
                    <a:pt x="0" y="9"/>
                    <a:pt x="0" y="9"/>
                    <a:pt x="0" y="9"/>
                  </a:cubicBezTo>
                  <a:cubicBezTo>
                    <a:pt x="2" y="10"/>
                    <a:pt x="4" y="11"/>
                    <a:pt x="6" y="12"/>
                  </a:cubicBezTo>
                  <a:cubicBezTo>
                    <a:pt x="10" y="6"/>
                    <a:pt x="10" y="6"/>
                    <a:pt x="10" y="6"/>
                  </a:cubicBezTo>
                  <a:cubicBezTo>
                    <a:pt x="11" y="4"/>
                    <a:pt x="10" y="2"/>
                    <a:pt x="9"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1" name="Freeform 96"/>
            <p:cNvSpPr/>
            <p:nvPr/>
          </p:nvSpPr>
          <p:spPr bwMode="auto">
            <a:xfrm>
              <a:off x="9946660" y="520921"/>
              <a:ext cx="23861" cy="20879"/>
            </a:xfrm>
            <a:custGeom>
              <a:avLst/>
              <a:gdLst>
                <a:gd name="T0" fmla="*/ 10 w 11"/>
                <a:gd name="T1" fmla="*/ 7 h 10"/>
                <a:gd name="T2" fmla="*/ 11 w 11"/>
                <a:gd name="T3" fmla="*/ 5 h 10"/>
                <a:gd name="T4" fmla="*/ 11 w 11"/>
                <a:gd name="T5" fmla="*/ 2 h 10"/>
                <a:gd name="T6" fmla="*/ 8 w 11"/>
                <a:gd name="T7" fmla="*/ 0 h 10"/>
                <a:gd name="T8" fmla="*/ 6 w 11"/>
                <a:gd name="T9" fmla="*/ 1 h 10"/>
                <a:gd name="T10" fmla="*/ 0 w 11"/>
                <a:gd name="T11" fmla="*/ 4 h 10"/>
                <a:gd name="T12" fmla="*/ 4 w 11"/>
                <a:gd name="T13" fmla="*/ 10 h 10"/>
                <a:gd name="T14" fmla="*/ 10 w 11"/>
                <a:gd name="T15" fmla="*/ 7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10" y="7"/>
                  </a:moveTo>
                  <a:cubicBezTo>
                    <a:pt x="10" y="6"/>
                    <a:pt x="11" y="6"/>
                    <a:pt x="11" y="5"/>
                  </a:cubicBezTo>
                  <a:cubicBezTo>
                    <a:pt x="11" y="4"/>
                    <a:pt x="11" y="3"/>
                    <a:pt x="11" y="2"/>
                  </a:cubicBezTo>
                  <a:cubicBezTo>
                    <a:pt x="10" y="1"/>
                    <a:pt x="9" y="0"/>
                    <a:pt x="8" y="0"/>
                  </a:cubicBezTo>
                  <a:cubicBezTo>
                    <a:pt x="7" y="0"/>
                    <a:pt x="7" y="0"/>
                    <a:pt x="6" y="1"/>
                  </a:cubicBezTo>
                  <a:cubicBezTo>
                    <a:pt x="0" y="4"/>
                    <a:pt x="0" y="4"/>
                    <a:pt x="0" y="4"/>
                  </a:cubicBezTo>
                  <a:cubicBezTo>
                    <a:pt x="1" y="6"/>
                    <a:pt x="3" y="8"/>
                    <a:pt x="4" y="10"/>
                  </a:cubicBezTo>
                  <a:lnTo>
                    <a:pt x="10"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2" name="Freeform 97"/>
            <p:cNvSpPr/>
            <p:nvPr/>
          </p:nvSpPr>
          <p:spPr bwMode="auto">
            <a:xfrm>
              <a:off x="9751297" y="520921"/>
              <a:ext cx="23861" cy="20879"/>
            </a:xfrm>
            <a:custGeom>
              <a:avLst/>
              <a:gdLst>
                <a:gd name="T0" fmla="*/ 3 w 11"/>
                <a:gd name="T1" fmla="*/ 0 h 10"/>
                <a:gd name="T2" fmla="*/ 0 w 11"/>
                <a:gd name="T3" fmla="*/ 2 h 10"/>
                <a:gd name="T4" fmla="*/ 0 w 11"/>
                <a:gd name="T5" fmla="*/ 5 h 10"/>
                <a:gd name="T6" fmla="*/ 1 w 11"/>
                <a:gd name="T7" fmla="*/ 7 h 10"/>
                <a:gd name="T8" fmla="*/ 7 w 11"/>
                <a:gd name="T9" fmla="*/ 10 h 10"/>
                <a:gd name="T10" fmla="*/ 11 w 11"/>
                <a:gd name="T11" fmla="*/ 4 h 10"/>
                <a:gd name="T12" fmla="*/ 5 w 11"/>
                <a:gd name="T13" fmla="*/ 1 h 10"/>
                <a:gd name="T14" fmla="*/ 3 w 11"/>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3" y="0"/>
                  </a:moveTo>
                  <a:cubicBezTo>
                    <a:pt x="2" y="0"/>
                    <a:pt x="1" y="1"/>
                    <a:pt x="0" y="2"/>
                  </a:cubicBezTo>
                  <a:cubicBezTo>
                    <a:pt x="0" y="3"/>
                    <a:pt x="0" y="4"/>
                    <a:pt x="0" y="5"/>
                  </a:cubicBezTo>
                  <a:cubicBezTo>
                    <a:pt x="0" y="6"/>
                    <a:pt x="1" y="6"/>
                    <a:pt x="1" y="7"/>
                  </a:cubicBezTo>
                  <a:cubicBezTo>
                    <a:pt x="7" y="10"/>
                    <a:pt x="7" y="10"/>
                    <a:pt x="7" y="10"/>
                  </a:cubicBezTo>
                  <a:cubicBezTo>
                    <a:pt x="8" y="8"/>
                    <a:pt x="10" y="6"/>
                    <a:pt x="11" y="4"/>
                  </a:cubicBezTo>
                  <a:cubicBezTo>
                    <a:pt x="5" y="1"/>
                    <a:pt x="5" y="1"/>
                    <a:pt x="5" y="1"/>
                  </a:cubicBezTo>
                  <a:cubicBezTo>
                    <a:pt x="5" y="0"/>
                    <a:pt x="4"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3" name="Freeform 98"/>
            <p:cNvSpPr/>
            <p:nvPr/>
          </p:nvSpPr>
          <p:spPr bwMode="auto">
            <a:xfrm>
              <a:off x="9946660" y="632770"/>
              <a:ext cx="23861" cy="22370"/>
            </a:xfrm>
            <a:custGeom>
              <a:avLst/>
              <a:gdLst>
                <a:gd name="T0" fmla="*/ 11 w 11"/>
                <a:gd name="T1" fmla="*/ 5 h 10"/>
                <a:gd name="T2" fmla="*/ 10 w 11"/>
                <a:gd name="T3" fmla="*/ 3 h 10"/>
                <a:gd name="T4" fmla="*/ 4 w 11"/>
                <a:gd name="T5" fmla="*/ 0 h 10"/>
                <a:gd name="T6" fmla="*/ 0 w 11"/>
                <a:gd name="T7" fmla="*/ 6 h 10"/>
                <a:gd name="T8" fmla="*/ 6 w 11"/>
                <a:gd name="T9" fmla="*/ 9 h 10"/>
                <a:gd name="T10" fmla="*/ 8 w 11"/>
                <a:gd name="T11" fmla="*/ 10 h 10"/>
                <a:gd name="T12" fmla="*/ 11 w 11"/>
                <a:gd name="T13" fmla="*/ 8 h 10"/>
                <a:gd name="T14" fmla="*/ 11 w 11"/>
                <a:gd name="T15" fmla="*/ 5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11" y="5"/>
                  </a:moveTo>
                  <a:cubicBezTo>
                    <a:pt x="11" y="4"/>
                    <a:pt x="10" y="4"/>
                    <a:pt x="10" y="3"/>
                  </a:cubicBezTo>
                  <a:cubicBezTo>
                    <a:pt x="4" y="0"/>
                    <a:pt x="4" y="0"/>
                    <a:pt x="4" y="0"/>
                  </a:cubicBezTo>
                  <a:cubicBezTo>
                    <a:pt x="3" y="2"/>
                    <a:pt x="1" y="4"/>
                    <a:pt x="0" y="6"/>
                  </a:cubicBezTo>
                  <a:cubicBezTo>
                    <a:pt x="6" y="9"/>
                    <a:pt x="6" y="9"/>
                    <a:pt x="6" y="9"/>
                  </a:cubicBezTo>
                  <a:cubicBezTo>
                    <a:pt x="7" y="10"/>
                    <a:pt x="7" y="10"/>
                    <a:pt x="8" y="10"/>
                  </a:cubicBezTo>
                  <a:cubicBezTo>
                    <a:pt x="9" y="10"/>
                    <a:pt x="10" y="9"/>
                    <a:pt x="11" y="8"/>
                  </a:cubicBezTo>
                  <a:cubicBezTo>
                    <a:pt x="11" y="7"/>
                    <a:pt x="11" y="6"/>
                    <a:pt x="11"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4" name="Freeform 99"/>
            <p:cNvSpPr/>
            <p:nvPr/>
          </p:nvSpPr>
          <p:spPr bwMode="auto">
            <a:xfrm>
              <a:off x="9751297" y="632770"/>
              <a:ext cx="23861" cy="22370"/>
            </a:xfrm>
            <a:custGeom>
              <a:avLst/>
              <a:gdLst>
                <a:gd name="T0" fmla="*/ 1 w 11"/>
                <a:gd name="T1" fmla="*/ 3 h 10"/>
                <a:gd name="T2" fmla="*/ 0 w 11"/>
                <a:gd name="T3" fmla="*/ 5 h 10"/>
                <a:gd name="T4" fmla="*/ 0 w 11"/>
                <a:gd name="T5" fmla="*/ 8 h 10"/>
                <a:gd name="T6" fmla="*/ 3 w 11"/>
                <a:gd name="T7" fmla="*/ 10 h 10"/>
                <a:gd name="T8" fmla="*/ 5 w 11"/>
                <a:gd name="T9" fmla="*/ 9 h 10"/>
                <a:gd name="T10" fmla="*/ 11 w 11"/>
                <a:gd name="T11" fmla="*/ 6 h 10"/>
                <a:gd name="T12" fmla="*/ 7 w 11"/>
                <a:gd name="T13" fmla="*/ 0 h 10"/>
                <a:gd name="T14" fmla="*/ 1 w 11"/>
                <a:gd name="T15" fmla="*/ 3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1" y="3"/>
                  </a:moveTo>
                  <a:cubicBezTo>
                    <a:pt x="1" y="4"/>
                    <a:pt x="0" y="4"/>
                    <a:pt x="0" y="5"/>
                  </a:cubicBezTo>
                  <a:cubicBezTo>
                    <a:pt x="0" y="6"/>
                    <a:pt x="0" y="7"/>
                    <a:pt x="0" y="8"/>
                  </a:cubicBezTo>
                  <a:cubicBezTo>
                    <a:pt x="1" y="9"/>
                    <a:pt x="2" y="10"/>
                    <a:pt x="3" y="10"/>
                  </a:cubicBezTo>
                  <a:cubicBezTo>
                    <a:pt x="4" y="10"/>
                    <a:pt x="5" y="10"/>
                    <a:pt x="5" y="9"/>
                  </a:cubicBezTo>
                  <a:cubicBezTo>
                    <a:pt x="11" y="6"/>
                    <a:pt x="11" y="6"/>
                    <a:pt x="11" y="6"/>
                  </a:cubicBezTo>
                  <a:cubicBezTo>
                    <a:pt x="10" y="4"/>
                    <a:pt x="8" y="2"/>
                    <a:pt x="7" y="0"/>
                  </a:cubicBezTo>
                  <a:lnTo>
                    <a:pt x="1"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5" name="Freeform 100"/>
            <p:cNvSpPr/>
            <p:nvPr/>
          </p:nvSpPr>
          <p:spPr bwMode="auto">
            <a:xfrm>
              <a:off x="9904903" y="671545"/>
              <a:ext cx="23861" cy="26844"/>
            </a:xfrm>
            <a:custGeom>
              <a:avLst/>
              <a:gdLst>
                <a:gd name="T0" fmla="*/ 6 w 11"/>
                <a:gd name="T1" fmla="*/ 0 h 12"/>
                <a:gd name="T2" fmla="*/ 0 w 11"/>
                <a:gd name="T3" fmla="*/ 4 h 12"/>
                <a:gd name="T4" fmla="*/ 4 w 11"/>
                <a:gd name="T5" fmla="*/ 10 h 12"/>
                <a:gd name="T6" fmla="*/ 7 w 11"/>
                <a:gd name="T7" fmla="*/ 12 h 12"/>
                <a:gd name="T8" fmla="*/ 9 w 11"/>
                <a:gd name="T9" fmla="*/ 11 h 12"/>
                <a:gd name="T10" fmla="*/ 10 w 11"/>
                <a:gd name="T11" fmla="*/ 7 h 12"/>
                <a:gd name="T12" fmla="*/ 6 w 11"/>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6" y="0"/>
                  </a:moveTo>
                  <a:cubicBezTo>
                    <a:pt x="4" y="1"/>
                    <a:pt x="2" y="3"/>
                    <a:pt x="0" y="4"/>
                  </a:cubicBezTo>
                  <a:cubicBezTo>
                    <a:pt x="4" y="10"/>
                    <a:pt x="4" y="10"/>
                    <a:pt x="4" y="10"/>
                  </a:cubicBezTo>
                  <a:cubicBezTo>
                    <a:pt x="4" y="11"/>
                    <a:pt x="6" y="12"/>
                    <a:pt x="7" y="12"/>
                  </a:cubicBezTo>
                  <a:cubicBezTo>
                    <a:pt x="7" y="12"/>
                    <a:pt x="8" y="12"/>
                    <a:pt x="9" y="11"/>
                  </a:cubicBezTo>
                  <a:cubicBezTo>
                    <a:pt x="10" y="10"/>
                    <a:pt x="11" y="8"/>
                    <a:pt x="10" y="7"/>
                  </a:cubicBezTo>
                  <a:lnTo>
                    <a:pt x="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6" name="Freeform 101"/>
            <p:cNvSpPr/>
            <p:nvPr/>
          </p:nvSpPr>
          <p:spPr bwMode="auto">
            <a:xfrm>
              <a:off x="9794545" y="671545"/>
              <a:ext cx="22370" cy="26844"/>
            </a:xfrm>
            <a:custGeom>
              <a:avLst/>
              <a:gdLst>
                <a:gd name="T0" fmla="*/ 0 w 10"/>
                <a:gd name="T1" fmla="*/ 7 h 12"/>
                <a:gd name="T2" fmla="*/ 0 w 10"/>
                <a:gd name="T3" fmla="*/ 9 h 12"/>
                <a:gd name="T4" fmla="*/ 1 w 10"/>
                <a:gd name="T5" fmla="*/ 11 h 12"/>
                <a:gd name="T6" fmla="*/ 3 w 10"/>
                <a:gd name="T7" fmla="*/ 12 h 12"/>
                <a:gd name="T8" fmla="*/ 6 w 10"/>
                <a:gd name="T9" fmla="*/ 10 h 12"/>
                <a:gd name="T10" fmla="*/ 10 w 10"/>
                <a:gd name="T11" fmla="*/ 4 h 12"/>
                <a:gd name="T12" fmla="*/ 4 w 10"/>
                <a:gd name="T13" fmla="*/ 0 h 12"/>
                <a:gd name="T14" fmla="*/ 0 w 10"/>
                <a:gd name="T15" fmla="*/ 7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2">
                  <a:moveTo>
                    <a:pt x="0" y="7"/>
                  </a:moveTo>
                  <a:cubicBezTo>
                    <a:pt x="0" y="7"/>
                    <a:pt x="0" y="8"/>
                    <a:pt x="0" y="9"/>
                  </a:cubicBezTo>
                  <a:cubicBezTo>
                    <a:pt x="0" y="10"/>
                    <a:pt x="1" y="11"/>
                    <a:pt x="1" y="11"/>
                  </a:cubicBezTo>
                  <a:cubicBezTo>
                    <a:pt x="2" y="12"/>
                    <a:pt x="3" y="12"/>
                    <a:pt x="3" y="12"/>
                  </a:cubicBezTo>
                  <a:cubicBezTo>
                    <a:pt x="5" y="12"/>
                    <a:pt x="6" y="11"/>
                    <a:pt x="6" y="10"/>
                  </a:cubicBezTo>
                  <a:cubicBezTo>
                    <a:pt x="10" y="4"/>
                    <a:pt x="10" y="4"/>
                    <a:pt x="10" y="4"/>
                  </a:cubicBezTo>
                  <a:cubicBezTo>
                    <a:pt x="8" y="3"/>
                    <a:pt x="6" y="1"/>
                    <a:pt x="4" y="0"/>
                  </a:cubicBezTo>
                  <a:lnTo>
                    <a:pt x="0"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7" name="Oval 102"/>
            <p:cNvSpPr>
              <a:spLocks noChangeArrowheads="1"/>
            </p:cNvSpPr>
            <p:nvPr/>
          </p:nvSpPr>
          <p:spPr bwMode="auto">
            <a:xfrm>
              <a:off x="9848233" y="576100"/>
              <a:ext cx="23861" cy="23861"/>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8" name="Freeform 103"/>
            <p:cNvSpPr/>
            <p:nvPr/>
          </p:nvSpPr>
          <p:spPr bwMode="auto">
            <a:xfrm>
              <a:off x="9812441" y="507499"/>
              <a:ext cx="58162" cy="67110"/>
            </a:xfrm>
            <a:custGeom>
              <a:avLst/>
              <a:gdLst>
                <a:gd name="T0" fmla="*/ 27 w 27"/>
                <a:gd name="T1" fmla="*/ 30 h 31"/>
                <a:gd name="T2" fmla="*/ 27 w 27"/>
                <a:gd name="T3" fmla="*/ 8 h 31"/>
                <a:gd name="T4" fmla="*/ 22 w 27"/>
                <a:gd name="T5" fmla="*/ 4 h 31"/>
                <a:gd name="T6" fmla="*/ 17 w 27"/>
                <a:gd name="T7" fmla="*/ 9 h 31"/>
                <a:gd name="T8" fmla="*/ 17 w 27"/>
                <a:gd name="T9" fmla="*/ 21 h 31"/>
                <a:gd name="T10" fmla="*/ 6 w 27"/>
                <a:gd name="T11" fmla="*/ 2 h 31"/>
                <a:gd name="T12" fmla="*/ 2 w 27"/>
                <a:gd name="T13" fmla="*/ 1 h 31"/>
                <a:gd name="T14" fmla="*/ 1 w 27"/>
                <a:gd name="T15" fmla="*/ 5 h 31"/>
                <a:gd name="T16" fmla="*/ 16 w 27"/>
                <a:gd name="T17" fmla="*/ 31 h 31"/>
                <a:gd name="T18" fmla="*/ 22 w 27"/>
                <a:gd name="T19" fmla="*/ 29 h 31"/>
                <a:gd name="T20" fmla="*/ 27 w 27"/>
                <a:gd name="T2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31">
                  <a:moveTo>
                    <a:pt x="27" y="30"/>
                  </a:moveTo>
                  <a:cubicBezTo>
                    <a:pt x="27" y="8"/>
                    <a:pt x="27" y="8"/>
                    <a:pt x="27" y="8"/>
                  </a:cubicBezTo>
                  <a:cubicBezTo>
                    <a:pt x="27" y="6"/>
                    <a:pt x="25" y="4"/>
                    <a:pt x="22" y="4"/>
                  </a:cubicBezTo>
                  <a:cubicBezTo>
                    <a:pt x="19" y="4"/>
                    <a:pt x="17" y="6"/>
                    <a:pt x="17" y="9"/>
                  </a:cubicBezTo>
                  <a:cubicBezTo>
                    <a:pt x="17" y="21"/>
                    <a:pt x="17" y="21"/>
                    <a:pt x="17" y="21"/>
                  </a:cubicBezTo>
                  <a:cubicBezTo>
                    <a:pt x="6" y="2"/>
                    <a:pt x="6" y="2"/>
                    <a:pt x="6" y="2"/>
                  </a:cubicBezTo>
                  <a:cubicBezTo>
                    <a:pt x="6" y="0"/>
                    <a:pt x="4" y="0"/>
                    <a:pt x="2" y="1"/>
                  </a:cubicBezTo>
                  <a:cubicBezTo>
                    <a:pt x="1" y="2"/>
                    <a:pt x="0" y="3"/>
                    <a:pt x="1" y="5"/>
                  </a:cubicBezTo>
                  <a:cubicBezTo>
                    <a:pt x="16" y="31"/>
                    <a:pt x="16" y="31"/>
                    <a:pt x="16" y="31"/>
                  </a:cubicBezTo>
                  <a:cubicBezTo>
                    <a:pt x="18" y="30"/>
                    <a:pt x="20" y="29"/>
                    <a:pt x="22" y="29"/>
                  </a:cubicBezTo>
                  <a:cubicBezTo>
                    <a:pt x="24" y="29"/>
                    <a:pt x="26" y="29"/>
                    <a:pt x="2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29" name="文本框 1"/>
          <p:cNvSpPr txBox="1"/>
          <p:nvPr/>
        </p:nvSpPr>
        <p:spPr>
          <a:xfrm>
            <a:off x="4983968" y="1971862"/>
            <a:ext cx="6638927" cy="1015663"/>
          </a:xfrm>
          <a:prstGeom prst="rect">
            <a:avLst/>
          </a:prstGeom>
          <a:noFill/>
        </p:spPr>
        <p:txBody>
          <a:bodyPr wrap="square" rtlCol="0">
            <a:spAutoFit/>
          </a:bodyPr>
          <a:lstStyle/>
          <a:p>
            <a:pPr algn="ctr"/>
            <a:r>
              <a:rPr lang="zh-CN" altLang="en-US" sz="6000" b="1" dirty="0">
                <a:solidFill>
                  <a:srgbClr val="F26790"/>
                </a:solidFill>
                <a:latin typeface="微软雅黑" panose="020B0503020204020204" pitchFamily="34" charset="-122"/>
                <a:ea typeface="微软雅黑" panose="020B0503020204020204" pitchFamily="34" charset="-122"/>
              </a:rPr>
              <a:t>感 谢 聆 听</a:t>
            </a:r>
          </a:p>
        </p:txBody>
      </p:sp>
    </p:spTree>
    <p:extLst>
      <p:ext uri="{BB962C8B-B14F-4D97-AF65-F5344CB8AC3E}">
        <p14:creationId xmlns:p14="http://schemas.microsoft.com/office/powerpoint/2010/main" val="2524964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图片包含 室内, 服装, 布置, 床&#10;&#10;已生成极高可信度的说明"/>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9305" y="165099"/>
            <a:ext cx="5719543" cy="3636155"/>
          </a:xfrm>
          <a:prstGeom prst="rect">
            <a:avLst/>
          </a:prstGeom>
        </p:spPr>
      </p:pic>
      <p:sp>
        <p:nvSpPr>
          <p:cNvPr id="2" name="文本框 1"/>
          <p:cNvSpPr txBox="1"/>
          <p:nvPr/>
        </p:nvSpPr>
        <p:spPr>
          <a:xfrm>
            <a:off x="5112713" y="713187"/>
            <a:ext cx="1966575" cy="830997"/>
          </a:xfrm>
          <a:prstGeom prst="rect">
            <a:avLst/>
          </a:prstGeom>
          <a:noFill/>
        </p:spPr>
        <p:txBody>
          <a:bodyPr vert="horz" wrap="square" rtlCol="0">
            <a:spAutoFit/>
          </a:bodyPr>
          <a:lstStyle/>
          <a:p>
            <a:pPr algn="ctr"/>
            <a:r>
              <a:rPr lang="zh-CN" altLang="en-US" sz="4800" b="1" dirty="0">
                <a:solidFill>
                  <a:srgbClr val="F26790"/>
                </a:solidFill>
                <a:latin typeface="微软雅黑" panose="020B0503020204020204" pitchFamily="34" charset="-122"/>
                <a:ea typeface="微软雅黑" panose="020B0503020204020204" pitchFamily="34" charset="-122"/>
              </a:rPr>
              <a:t>目录</a:t>
            </a:r>
          </a:p>
        </p:txBody>
      </p:sp>
      <p:sp>
        <p:nvSpPr>
          <p:cNvPr id="3" name="文本框 2"/>
          <p:cNvSpPr txBox="1"/>
          <p:nvPr/>
        </p:nvSpPr>
        <p:spPr>
          <a:xfrm>
            <a:off x="5210175" y="1544184"/>
            <a:ext cx="1771650" cy="400110"/>
          </a:xfrm>
          <a:prstGeom prst="rect">
            <a:avLst/>
          </a:prstGeom>
          <a:noFill/>
        </p:spPr>
        <p:txBody>
          <a:bodyPr vert="horz" wrap="square" rtlCol="0">
            <a:spAutoFit/>
          </a:bodyPr>
          <a:lstStyle/>
          <a:p>
            <a:pPr algn="dist"/>
            <a:r>
              <a:rPr lang="en-US" altLang="zh-CN" sz="2000" dirty="0">
                <a:solidFill>
                  <a:schemeClr val="tx1">
                    <a:lumMod val="50000"/>
                    <a:lumOff val="50000"/>
                  </a:schemeClr>
                </a:solidFill>
                <a:latin typeface="微软雅黑" panose="020B0503020204020204" pitchFamily="34" charset="-122"/>
                <a:ea typeface="微软雅黑" panose="020B0503020204020204" pitchFamily="34" charset="-122"/>
              </a:rPr>
              <a:t>CONTENTS</a:t>
            </a:r>
            <a:endParaRPr lang="zh-CN" altLang="en-US" sz="20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6" name="矩形 5"/>
          <p:cNvSpPr/>
          <p:nvPr/>
        </p:nvSpPr>
        <p:spPr>
          <a:xfrm>
            <a:off x="0" y="2439950"/>
            <a:ext cx="12192000" cy="2247900"/>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 name="文本框 3"/>
          <p:cNvSpPr txBox="1"/>
          <p:nvPr/>
        </p:nvSpPr>
        <p:spPr>
          <a:xfrm>
            <a:off x="943068" y="5032869"/>
            <a:ext cx="2349863"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b="1" dirty="0">
                <a:solidFill>
                  <a:srgbClr val="F26790"/>
                </a:solidFill>
                <a:latin typeface="微软雅黑" panose="020B0503020204020204" pitchFamily="34" charset="-122"/>
                <a:ea typeface="微软雅黑" panose="020B0503020204020204" pitchFamily="34" charset="-122"/>
              </a:rPr>
              <a:t>小儿推拿历史</a:t>
            </a:r>
          </a:p>
        </p:txBody>
      </p:sp>
      <p:sp>
        <p:nvSpPr>
          <p:cNvPr id="7" name="文本框 6"/>
          <p:cNvSpPr txBox="1"/>
          <p:nvPr/>
        </p:nvSpPr>
        <p:spPr>
          <a:xfrm>
            <a:off x="3576228" y="5032869"/>
            <a:ext cx="2388418"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b="1" dirty="0">
                <a:solidFill>
                  <a:srgbClr val="F26790"/>
                </a:solidFill>
                <a:latin typeface="微软雅黑" panose="020B0503020204020204" pitchFamily="34" charset="-122"/>
                <a:ea typeface="微软雅黑" panose="020B0503020204020204" pitchFamily="34" charset="-122"/>
              </a:rPr>
              <a:t>小儿推拿优点</a:t>
            </a:r>
          </a:p>
        </p:txBody>
      </p:sp>
      <p:sp>
        <p:nvSpPr>
          <p:cNvPr id="9" name="文本框 8"/>
          <p:cNvSpPr txBox="1"/>
          <p:nvPr/>
        </p:nvSpPr>
        <p:spPr>
          <a:xfrm>
            <a:off x="6312237" y="5020994"/>
            <a:ext cx="2218652"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b="1" dirty="0">
                <a:solidFill>
                  <a:srgbClr val="F26790"/>
                </a:solidFill>
                <a:latin typeface="微软雅黑" panose="020B0503020204020204" pitchFamily="34" charset="-122"/>
                <a:ea typeface="微软雅黑" panose="020B0503020204020204" pitchFamily="34" charset="-122"/>
              </a:rPr>
              <a:t>注意事项</a:t>
            </a:r>
          </a:p>
        </p:txBody>
      </p:sp>
      <p:sp>
        <p:nvSpPr>
          <p:cNvPr id="11" name="文本框 10"/>
          <p:cNvSpPr txBox="1"/>
          <p:nvPr/>
        </p:nvSpPr>
        <p:spPr>
          <a:xfrm>
            <a:off x="8963364" y="5019860"/>
            <a:ext cx="2218652"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b="1" dirty="0">
                <a:solidFill>
                  <a:srgbClr val="F26790"/>
                </a:solidFill>
                <a:latin typeface="微软雅黑" panose="020B0503020204020204" pitchFamily="34" charset="-122"/>
                <a:ea typeface="微软雅黑" panose="020B0503020204020204" pitchFamily="34" charset="-122"/>
              </a:rPr>
              <a:t>常见病症</a:t>
            </a:r>
          </a:p>
        </p:txBody>
      </p:sp>
      <p:sp>
        <p:nvSpPr>
          <p:cNvPr id="17" name="矩形 16"/>
          <p:cNvSpPr/>
          <p:nvPr/>
        </p:nvSpPr>
        <p:spPr>
          <a:xfrm>
            <a:off x="1555786" y="3000375"/>
            <a:ext cx="1127050" cy="1127050"/>
          </a:xfrm>
          <a:prstGeom prst="rect">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8" name="矩形 17"/>
          <p:cNvSpPr/>
          <p:nvPr/>
        </p:nvSpPr>
        <p:spPr>
          <a:xfrm>
            <a:off x="4206912" y="3000375"/>
            <a:ext cx="1127050" cy="1127050"/>
          </a:xfrm>
          <a:prstGeom prst="rect">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9" name="矩形 18"/>
          <p:cNvSpPr/>
          <p:nvPr/>
        </p:nvSpPr>
        <p:spPr>
          <a:xfrm>
            <a:off x="6858038" y="3000375"/>
            <a:ext cx="1127050" cy="1127050"/>
          </a:xfrm>
          <a:prstGeom prst="rect">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20" name="矩形 19"/>
          <p:cNvSpPr/>
          <p:nvPr/>
        </p:nvSpPr>
        <p:spPr>
          <a:xfrm>
            <a:off x="9509165" y="3000375"/>
            <a:ext cx="1127050" cy="1127050"/>
          </a:xfrm>
          <a:prstGeom prst="rect">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grpSp>
        <p:nvGrpSpPr>
          <p:cNvPr id="24" name="组合 23"/>
          <p:cNvGrpSpPr/>
          <p:nvPr/>
        </p:nvGrpSpPr>
        <p:grpSpPr>
          <a:xfrm>
            <a:off x="1924047" y="3259866"/>
            <a:ext cx="390528" cy="608070"/>
            <a:chOff x="2954338" y="4733926"/>
            <a:chExt cx="236538" cy="368300"/>
          </a:xfrm>
          <a:solidFill>
            <a:schemeClr val="bg1"/>
          </a:solidFill>
        </p:grpSpPr>
        <p:sp>
          <p:nvSpPr>
            <p:cNvPr id="25" name="Freeform 246"/>
            <p:cNvSpPr>
              <a:spLocks noEditPoints="1"/>
            </p:cNvSpPr>
            <p:nvPr/>
          </p:nvSpPr>
          <p:spPr bwMode="auto">
            <a:xfrm>
              <a:off x="2954338" y="4733926"/>
              <a:ext cx="236538" cy="287338"/>
            </a:xfrm>
            <a:custGeom>
              <a:avLst/>
              <a:gdLst>
                <a:gd name="T0" fmla="*/ 52 w 103"/>
                <a:gd name="T1" fmla="*/ 0 h 125"/>
                <a:gd name="T2" fmla="*/ 0 w 103"/>
                <a:gd name="T3" fmla="*/ 56 h 125"/>
                <a:gd name="T4" fmla="*/ 24 w 103"/>
                <a:gd name="T5" fmla="*/ 125 h 125"/>
                <a:gd name="T6" fmla="*/ 55 w 103"/>
                <a:gd name="T7" fmla="*/ 125 h 125"/>
                <a:gd name="T8" fmla="*/ 83 w 103"/>
                <a:gd name="T9" fmla="*/ 102 h 125"/>
                <a:gd name="T10" fmla="*/ 103 w 103"/>
                <a:gd name="T11" fmla="*/ 51 h 125"/>
                <a:gd name="T12" fmla="*/ 46 w 103"/>
                <a:gd name="T13" fmla="*/ 91 h 125"/>
                <a:gd name="T14" fmla="*/ 35 w 103"/>
                <a:gd name="T15" fmla="*/ 70 h 125"/>
                <a:gd name="T16" fmla="*/ 42 w 103"/>
                <a:gd name="T17" fmla="*/ 67 h 125"/>
                <a:gd name="T18" fmla="*/ 56 w 103"/>
                <a:gd name="T19" fmla="*/ 67 h 125"/>
                <a:gd name="T20" fmla="*/ 62 w 103"/>
                <a:gd name="T21" fmla="*/ 71 h 125"/>
                <a:gd name="T22" fmla="*/ 65 w 103"/>
                <a:gd name="T23" fmla="*/ 71 h 125"/>
                <a:gd name="T24" fmla="*/ 55 w 103"/>
                <a:gd name="T25" fmla="*/ 91 h 125"/>
                <a:gd name="T26" fmla="*/ 46 w 103"/>
                <a:gd name="T27" fmla="*/ 116 h 125"/>
                <a:gd name="T28" fmla="*/ 43 w 103"/>
                <a:gd name="T29" fmla="*/ 55 h 125"/>
                <a:gd name="T30" fmla="*/ 44 w 103"/>
                <a:gd name="T31" fmla="*/ 57 h 125"/>
                <a:gd name="T32" fmla="*/ 43 w 103"/>
                <a:gd name="T33" fmla="*/ 55 h 125"/>
                <a:gd name="T34" fmla="*/ 58 w 103"/>
                <a:gd name="T35" fmla="*/ 54 h 125"/>
                <a:gd name="T36" fmla="*/ 59 w 103"/>
                <a:gd name="T37" fmla="*/ 54 h 125"/>
                <a:gd name="T38" fmla="*/ 57 w 103"/>
                <a:gd name="T39" fmla="*/ 55 h 125"/>
                <a:gd name="T40" fmla="*/ 94 w 103"/>
                <a:gd name="T41" fmla="*/ 60 h 125"/>
                <a:gd name="T42" fmla="*/ 76 w 103"/>
                <a:gd name="T43" fmla="*/ 97 h 125"/>
                <a:gd name="T44" fmla="*/ 61 w 103"/>
                <a:gd name="T45" fmla="*/ 116 h 125"/>
                <a:gd name="T46" fmla="*/ 73 w 103"/>
                <a:gd name="T47" fmla="*/ 69 h 125"/>
                <a:gd name="T48" fmla="*/ 67 w 103"/>
                <a:gd name="T49" fmla="*/ 66 h 125"/>
                <a:gd name="T50" fmla="*/ 59 w 103"/>
                <a:gd name="T51" fmla="*/ 66 h 125"/>
                <a:gd name="T52" fmla="*/ 58 w 103"/>
                <a:gd name="T53" fmla="*/ 64 h 125"/>
                <a:gd name="T54" fmla="*/ 58 w 103"/>
                <a:gd name="T55" fmla="*/ 51 h 125"/>
                <a:gd name="T56" fmla="*/ 55 w 103"/>
                <a:gd name="T57" fmla="*/ 64 h 125"/>
                <a:gd name="T58" fmla="*/ 44 w 103"/>
                <a:gd name="T59" fmla="*/ 65 h 125"/>
                <a:gd name="T60" fmla="*/ 44 w 103"/>
                <a:gd name="T61" fmla="*/ 52 h 125"/>
                <a:gd name="T62" fmla="*/ 40 w 103"/>
                <a:gd name="T63" fmla="*/ 63 h 125"/>
                <a:gd name="T64" fmla="*/ 36 w 103"/>
                <a:gd name="T65" fmla="*/ 67 h 125"/>
                <a:gd name="T66" fmla="*/ 33 w 103"/>
                <a:gd name="T67" fmla="*/ 66 h 125"/>
                <a:gd name="T68" fmla="*/ 29 w 103"/>
                <a:gd name="T69" fmla="*/ 65 h 125"/>
                <a:gd name="T70" fmla="*/ 29 w 103"/>
                <a:gd name="T71" fmla="*/ 65 h 125"/>
                <a:gd name="T72" fmla="*/ 29 w 103"/>
                <a:gd name="T73" fmla="*/ 65 h 125"/>
                <a:gd name="T74" fmla="*/ 39 w 103"/>
                <a:gd name="T75" fmla="*/ 92 h 125"/>
                <a:gd name="T76" fmla="*/ 33 w 103"/>
                <a:gd name="T77" fmla="*/ 116 h 125"/>
                <a:gd name="T78" fmla="*/ 10 w 103"/>
                <a:gd name="T79" fmla="*/ 60 h 125"/>
                <a:gd name="T80" fmla="*/ 9 w 103"/>
                <a:gd name="T81" fmla="*/ 54 h 125"/>
                <a:gd name="T82" fmla="*/ 52 w 103"/>
                <a:gd name="T83" fmla="*/ 9 h 125"/>
                <a:gd name="T84" fmla="*/ 94 w 103"/>
                <a:gd name="T85" fmla="*/ 5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3" h="125">
                  <a:moveTo>
                    <a:pt x="103" y="51"/>
                  </a:moveTo>
                  <a:cubicBezTo>
                    <a:pt x="103" y="23"/>
                    <a:pt x="80" y="0"/>
                    <a:pt x="52" y="0"/>
                  </a:cubicBezTo>
                  <a:cubicBezTo>
                    <a:pt x="23" y="0"/>
                    <a:pt x="0" y="23"/>
                    <a:pt x="0" y="51"/>
                  </a:cubicBezTo>
                  <a:cubicBezTo>
                    <a:pt x="0" y="53"/>
                    <a:pt x="0" y="55"/>
                    <a:pt x="0" y="56"/>
                  </a:cubicBezTo>
                  <a:cubicBezTo>
                    <a:pt x="0" y="57"/>
                    <a:pt x="1" y="77"/>
                    <a:pt x="21" y="102"/>
                  </a:cubicBezTo>
                  <a:cubicBezTo>
                    <a:pt x="26" y="110"/>
                    <a:pt x="24" y="125"/>
                    <a:pt x="24" y="125"/>
                  </a:cubicBezTo>
                  <a:cubicBezTo>
                    <a:pt x="32" y="125"/>
                    <a:pt x="40" y="125"/>
                    <a:pt x="48" y="125"/>
                  </a:cubicBezTo>
                  <a:cubicBezTo>
                    <a:pt x="50" y="125"/>
                    <a:pt x="53" y="125"/>
                    <a:pt x="55" y="125"/>
                  </a:cubicBezTo>
                  <a:cubicBezTo>
                    <a:pt x="63" y="125"/>
                    <a:pt x="71" y="125"/>
                    <a:pt x="79" y="125"/>
                  </a:cubicBezTo>
                  <a:cubicBezTo>
                    <a:pt x="79" y="125"/>
                    <a:pt x="77" y="110"/>
                    <a:pt x="83" y="102"/>
                  </a:cubicBezTo>
                  <a:cubicBezTo>
                    <a:pt x="102" y="77"/>
                    <a:pt x="103" y="57"/>
                    <a:pt x="103" y="56"/>
                  </a:cubicBezTo>
                  <a:cubicBezTo>
                    <a:pt x="103" y="55"/>
                    <a:pt x="103" y="53"/>
                    <a:pt x="103" y="51"/>
                  </a:cubicBezTo>
                  <a:close/>
                  <a:moveTo>
                    <a:pt x="46" y="116"/>
                  </a:moveTo>
                  <a:cubicBezTo>
                    <a:pt x="46" y="91"/>
                    <a:pt x="46" y="91"/>
                    <a:pt x="46" y="91"/>
                  </a:cubicBezTo>
                  <a:cubicBezTo>
                    <a:pt x="46" y="91"/>
                    <a:pt x="45" y="90"/>
                    <a:pt x="45" y="90"/>
                  </a:cubicBezTo>
                  <a:cubicBezTo>
                    <a:pt x="35" y="70"/>
                    <a:pt x="35" y="70"/>
                    <a:pt x="35" y="70"/>
                  </a:cubicBezTo>
                  <a:cubicBezTo>
                    <a:pt x="36" y="70"/>
                    <a:pt x="37" y="70"/>
                    <a:pt x="37" y="70"/>
                  </a:cubicBezTo>
                  <a:cubicBezTo>
                    <a:pt x="39" y="69"/>
                    <a:pt x="40" y="68"/>
                    <a:pt x="42" y="67"/>
                  </a:cubicBezTo>
                  <a:cubicBezTo>
                    <a:pt x="43" y="69"/>
                    <a:pt x="45" y="70"/>
                    <a:pt x="48" y="71"/>
                  </a:cubicBezTo>
                  <a:cubicBezTo>
                    <a:pt x="50" y="71"/>
                    <a:pt x="53" y="70"/>
                    <a:pt x="56" y="67"/>
                  </a:cubicBezTo>
                  <a:cubicBezTo>
                    <a:pt x="56" y="67"/>
                    <a:pt x="57" y="68"/>
                    <a:pt x="57" y="68"/>
                  </a:cubicBezTo>
                  <a:cubicBezTo>
                    <a:pt x="58" y="70"/>
                    <a:pt x="60" y="71"/>
                    <a:pt x="62" y="71"/>
                  </a:cubicBezTo>
                  <a:cubicBezTo>
                    <a:pt x="62" y="71"/>
                    <a:pt x="63" y="71"/>
                    <a:pt x="63" y="71"/>
                  </a:cubicBezTo>
                  <a:cubicBezTo>
                    <a:pt x="64" y="71"/>
                    <a:pt x="64" y="71"/>
                    <a:pt x="65" y="71"/>
                  </a:cubicBezTo>
                  <a:cubicBezTo>
                    <a:pt x="55" y="90"/>
                    <a:pt x="55" y="90"/>
                    <a:pt x="55" y="90"/>
                  </a:cubicBezTo>
                  <a:cubicBezTo>
                    <a:pt x="55" y="90"/>
                    <a:pt x="55" y="91"/>
                    <a:pt x="55" y="91"/>
                  </a:cubicBezTo>
                  <a:cubicBezTo>
                    <a:pt x="55" y="116"/>
                    <a:pt x="55" y="116"/>
                    <a:pt x="55" y="116"/>
                  </a:cubicBezTo>
                  <a:lnTo>
                    <a:pt x="46" y="116"/>
                  </a:lnTo>
                  <a:close/>
                  <a:moveTo>
                    <a:pt x="43" y="55"/>
                  </a:moveTo>
                  <a:cubicBezTo>
                    <a:pt x="43" y="55"/>
                    <a:pt x="43" y="55"/>
                    <a:pt x="43" y="55"/>
                  </a:cubicBezTo>
                  <a:cubicBezTo>
                    <a:pt x="43" y="55"/>
                    <a:pt x="43" y="55"/>
                    <a:pt x="43" y="55"/>
                  </a:cubicBezTo>
                  <a:cubicBezTo>
                    <a:pt x="44" y="56"/>
                    <a:pt x="44" y="56"/>
                    <a:pt x="44" y="57"/>
                  </a:cubicBezTo>
                  <a:cubicBezTo>
                    <a:pt x="44" y="58"/>
                    <a:pt x="44" y="60"/>
                    <a:pt x="43" y="62"/>
                  </a:cubicBezTo>
                  <a:cubicBezTo>
                    <a:pt x="42" y="59"/>
                    <a:pt x="42" y="56"/>
                    <a:pt x="43" y="55"/>
                  </a:cubicBezTo>
                  <a:close/>
                  <a:moveTo>
                    <a:pt x="57" y="55"/>
                  </a:moveTo>
                  <a:cubicBezTo>
                    <a:pt x="58" y="54"/>
                    <a:pt x="58" y="54"/>
                    <a:pt x="58" y="54"/>
                  </a:cubicBezTo>
                  <a:cubicBezTo>
                    <a:pt x="58" y="54"/>
                    <a:pt x="58" y="54"/>
                    <a:pt x="58" y="54"/>
                  </a:cubicBezTo>
                  <a:cubicBezTo>
                    <a:pt x="59" y="54"/>
                    <a:pt x="59" y="54"/>
                    <a:pt x="59" y="54"/>
                  </a:cubicBezTo>
                  <a:cubicBezTo>
                    <a:pt x="59" y="55"/>
                    <a:pt x="59" y="57"/>
                    <a:pt x="57" y="60"/>
                  </a:cubicBezTo>
                  <a:cubicBezTo>
                    <a:pt x="57" y="58"/>
                    <a:pt x="57" y="56"/>
                    <a:pt x="57" y="55"/>
                  </a:cubicBezTo>
                  <a:close/>
                  <a:moveTo>
                    <a:pt x="94" y="54"/>
                  </a:moveTo>
                  <a:cubicBezTo>
                    <a:pt x="94" y="60"/>
                    <a:pt x="94" y="60"/>
                    <a:pt x="94" y="60"/>
                  </a:cubicBezTo>
                  <a:cubicBezTo>
                    <a:pt x="94" y="60"/>
                    <a:pt x="94" y="60"/>
                    <a:pt x="94" y="60"/>
                  </a:cubicBezTo>
                  <a:cubicBezTo>
                    <a:pt x="93" y="65"/>
                    <a:pt x="89" y="79"/>
                    <a:pt x="76" y="97"/>
                  </a:cubicBezTo>
                  <a:cubicBezTo>
                    <a:pt x="71" y="102"/>
                    <a:pt x="70" y="110"/>
                    <a:pt x="70" y="116"/>
                  </a:cubicBezTo>
                  <a:cubicBezTo>
                    <a:pt x="61" y="116"/>
                    <a:pt x="61" y="116"/>
                    <a:pt x="61" y="116"/>
                  </a:cubicBezTo>
                  <a:cubicBezTo>
                    <a:pt x="61" y="92"/>
                    <a:pt x="61" y="92"/>
                    <a:pt x="61" y="92"/>
                  </a:cubicBezTo>
                  <a:cubicBezTo>
                    <a:pt x="73" y="69"/>
                    <a:pt x="73" y="69"/>
                    <a:pt x="73" y="69"/>
                  </a:cubicBezTo>
                  <a:cubicBezTo>
                    <a:pt x="73" y="68"/>
                    <a:pt x="73" y="66"/>
                    <a:pt x="71" y="65"/>
                  </a:cubicBezTo>
                  <a:cubicBezTo>
                    <a:pt x="70" y="64"/>
                    <a:pt x="68" y="65"/>
                    <a:pt x="67" y="66"/>
                  </a:cubicBezTo>
                  <a:cubicBezTo>
                    <a:pt x="66" y="67"/>
                    <a:pt x="64" y="68"/>
                    <a:pt x="62" y="68"/>
                  </a:cubicBezTo>
                  <a:cubicBezTo>
                    <a:pt x="61" y="68"/>
                    <a:pt x="60" y="67"/>
                    <a:pt x="59" y="66"/>
                  </a:cubicBezTo>
                  <a:cubicBezTo>
                    <a:pt x="59" y="66"/>
                    <a:pt x="59" y="65"/>
                    <a:pt x="58" y="64"/>
                  </a:cubicBezTo>
                  <a:cubicBezTo>
                    <a:pt x="58" y="64"/>
                    <a:pt x="58" y="64"/>
                    <a:pt x="58" y="64"/>
                  </a:cubicBezTo>
                  <a:cubicBezTo>
                    <a:pt x="61" y="61"/>
                    <a:pt x="63" y="55"/>
                    <a:pt x="62" y="53"/>
                  </a:cubicBezTo>
                  <a:cubicBezTo>
                    <a:pt x="61" y="51"/>
                    <a:pt x="60" y="51"/>
                    <a:pt x="58" y="51"/>
                  </a:cubicBezTo>
                  <a:cubicBezTo>
                    <a:pt x="57" y="51"/>
                    <a:pt x="55" y="52"/>
                    <a:pt x="54" y="53"/>
                  </a:cubicBezTo>
                  <a:cubicBezTo>
                    <a:pt x="53" y="56"/>
                    <a:pt x="53" y="60"/>
                    <a:pt x="55" y="64"/>
                  </a:cubicBezTo>
                  <a:cubicBezTo>
                    <a:pt x="53" y="66"/>
                    <a:pt x="50" y="68"/>
                    <a:pt x="48" y="67"/>
                  </a:cubicBezTo>
                  <a:cubicBezTo>
                    <a:pt x="47" y="67"/>
                    <a:pt x="45" y="66"/>
                    <a:pt x="44" y="65"/>
                  </a:cubicBezTo>
                  <a:cubicBezTo>
                    <a:pt x="46" y="62"/>
                    <a:pt x="48" y="59"/>
                    <a:pt x="47" y="57"/>
                  </a:cubicBezTo>
                  <a:cubicBezTo>
                    <a:pt x="47" y="55"/>
                    <a:pt x="46" y="53"/>
                    <a:pt x="44" y="52"/>
                  </a:cubicBezTo>
                  <a:cubicBezTo>
                    <a:pt x="43" y="52"/>
                    <a:pt x="41" y="52"/>
                    <a:pt x="40" y="53"/>
                  </a:cubicBezTo>
                  <a:cubicBezTo>
                    <a:pt x="38" y="55"/>
                    <a:pt x="38" y="59"/>
                    <a:pt x="40" y="63"/>
                  </a:cubicBezTo>
                  <a:cubicBezTo>
                    <a:pt x="40" y="63"/>
                    <a:pt x="40" y="64"/>
                    <a:pt x="40" y="64"/>
                  </a:cubicBezTo>
                  <a:cubicBezTo>
                    <a:pt x="39" y="65"/>
                    <a:pt x="38" y="66"/>
                    <a:pt x="36" y="67"/>
                  </a:cubicBezTo>
                  <a:cubicBezTo>
                    <a:pt x="35" y="67"/>
                    <a:pt x="34" y="67"/>
                    <a:pt x="34" y="67"/>
                  </a:cubicBezTo>
                  <a:cubicBezTo>
                    <a:pt x="33" y="66"/>
                    <a:pt x="33" y="66"/>
                    <a:pt x="33" y="66"/>
                  </a:cubicBezTo>
                  <a:cubicBezTo>
                    <a:pt x="33" y="65"/>
                    <a:pt x="31" y="64"/>
                    <a:pt x="30" y="65"/>
                  </a:cubicBezTo>
                  <a:cubicBezTo>
                    <a:pt x="29" y="65"/>
                    <a:pt x="29" y="65"/>
                    <a:pt x="29" y="65"/>
                  </a:cubicBezTo>
                  <a:cubicBezTo>
                    <a:pt x="29" y="65"/>
                    <a:pt x="29" y="65"/>
                    <a:pt x="29" y="65"/>
                  </a:cubicBezTo>
                  <a:cubicBezTo>
                    <a:pt x="29" y="65"/>
                    <a:pt x="29" y="65"/>
                    <a:pt x="29" y="65"/>
                  </a:cubicBezTo>
                  <a:cubicBezTo>
                    <a:pt x="29" y="65"/>
                    <a:pt x="29" y="65"/>
                    <a:pt x="29" y="65"/>
                  </a:cubicBezTo>
                  <a:cubicBezTo>
                    <a:pt x="29" y="65"/>
                    <a:pt x="29" y="65"/>
                    <a:pt x="29" y="65"/>
                  </a:cubicBezTo>
                  <a:cubicBezTo>
                    <a:pt x="27" y="66"/>
                    <a:pt x="27" y="68"/>
                    <a:pt x="28" y="69"/>
                  </a:cubicBezTo>
                  <a:cubicBezTo>
                    <a:pt x="39" y="92"/>
                    <a:pt x="39" y="92"/>
                    <a:pt x="39" y="92"/>
                  </a:cubicBezTo>
                  <a:cubicBezTo>
                    <a:pt x="39" y="116"/>
                    <a:pt x="39" y="116"/>
                    <a:pt x="39" y="116"/>
                  </a:cubicBezTo>
                  <a:cubicBezTo>
                    <a:pt x="33" y="116"/>
                    <a:pt x="33" y="116"/>
                    <a:pt x="33" y="116"/>
                  </a:cubicBezTo>
                  <a:cubicBezTo>
                    <a:pt x="33" y="110"/>
                    <a:pt x="32" y="102"/>
                    <a:pt x="28" y="97"/>
                  </a:cubicBezTo>
                  <a:cubicBezTo>
                    <a:pt x="14" y="79"/>
                    <a:pt x="11" y="65"/>
                    <a:pt x="10" y="60"/>
                  </a:cubicBezTo>
                  <a:cubicBezTo>
                    <a:pt x="10" y="60"/>
                    <a:pt x="10" y="60"/>
                    <a:pt x="10" y="60"/>
                  </a:cubicBezTo>
                  <a:cubicBezTo>
                    <a:pt x="9" y="54"/>
                    <a:pt x="9" y="54"/>
                    <a:pt x="9" y="54"/>
                  </a:cubicBezTo>
                  <a:cubicBezTo>
                    <a:pt x="9" y="53"/>
                    <a:pt x="9" y="52"/>
                    <a:pt x="9" y="51"/>
                  </a:cubicBezTo>
                  <a:cubicBezTo>
                    <a:pt x="9" y="28"/>
                    <a:pt x="28" y="9"/>
                    <a:pt x="52" y="9"/>
                  </a:cubicBezTo>
                  <a:cubicBezTo>
                    <a:pt x="75" y="9"/>
                    <a:pt x="94" y="28"/>
                    <a:pt x="94" y="51"/>
                  </a:cubicBezTo>
                  <a:cubicBezTo>
                    <a:pt x="94" y="52"/>
                    <a:pt x="94" y="53"/>
                    <a:pt x="94"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6" name="Freeform 247"/>
            <p:cNvSpPr/>
            <p:nvPr/>
          </p:nvSpPr>
          <p:spPr bwMode="auto">
            <a:xfrm>
              <a:off x="3008313" y="5030788"/>
              <a:ext cx="127000" cy="71438"/>
            </a:xfrm>
            <a:custGeom>
              <a:avLst/>
              <a:gdLst>
                <a:gd name="T0" fmla="*/ 0 w 55"/>
                <a:gd name="T1" fmla="*/ 5 h 31"/>
                <a:gd name="T2" fmla="*/ 3 w 55"/>
                <a:gd name="T3" fmla="*/ 5 h 31"/>
                <a:gd name="T4" fmla="*/ 3 w 55"/>
                <a:gd name="T5" fmla="*/ 9 h 31"/>
                <a:gd name="T6" fmla="*/ 0 w 55"/>
                <a:gd name="T7" fmla="*/ 9 h 31"/>
                <a:gd name="T8" fmla="*/ 0 w 55"/>
                <a:gd name="T9" fmla="*/ 13 h 31"/>
                <a:gd name="T10" fmla="*/ 3 w 55"/>
                <a:gd name="T11" fmla="*/ 13 h 31"/>
                <a:gd name="T12" fmla="*/ 3 w 55"/>
                <a:gd name="T13" fmla="*/ 17 h 31"/>
                <a:gd name="T14" fmla="*/ 1 w 55"/>
                <a:gd name="T15" fmla="*/ 17 h 31"/>
                <a:gd name="T16" fmla="*/ 12 w 55"/>
                <a:gd name="T17" fmla="*/ 26 h 31"/>
                <a:gd name="T18" fmla="*/ 19 w 55"/>
                <a:gd name="T19" fmla="*/ 31 h 31"/>
                <a:gd name="T20" fmla="*/ 36 w 55"/>
                <a:gd name="T21" fmla="*/ 31 h 31"/>
                <a:gd name="T22" fmla="*/ 43 w 55"/>
                <a:gd name="T23" fmla="*/ 26 h 31"/>
                <a:gd name="T24" fmla="*/ 55 w 55"/>
                <a:gd name="T25" fmla="*/ 17 h 31"/>
                <a:gd name="T26" fmla="*/ 53 w 55"/>
                <a:gd name="T27" fmla="*/ 17 h 31"/>
                <a:gd name="T28" fmla="*/ 53 w 55"/>
                <a:gd name="T29" fmla="*/ 13 h 31"/>
                <a:gd name="T30" fmla="*/ 55 w 55"/>
                <a:gd name="T31" fmla="*/ 13 h 31"/>
                <a:gd name="T32" fmla="*/ 55 w 55"/>
                <a:gd name="T33" fmla="*/ 9 h 31"/>
                <a:gd name="T34" fmla="*/ 53 w 55"/>
                <a:gd name="T35" fmla="*/ 9 h 31"/>
                <a:gd name="T36" fmla="*/ 53 w 55"/>
                <a:gd name="T37" fmla="*/ 5 h 31"/>
                <a:gd name="T38" fmla="*/ 55 w 55"/>
                <a:gd name="T39" fmla="*/ 5 h 31"/>
                <a:gd name="T40" fmla="*/ 55 w 55"/>
                <a:gd name="T41" fmla="*/ 0 h 31"/>
                <a:gd name="T42" fmla="*/ 0 w 55"/>
                <a:gd name="T43" fmla="*/ 0 h 31"/>
                <a:gd name="T44" fmla="*/ 0 w 55"/>
                <a:gd name="T45" fmla="*/ 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31">
                  <a:moveTo>
                    <a:pt x="0" y="5"/>
                  </a:moveTo>
                  <a:cubicBezTo>
                    <a:pt x="3" y="5"/>
                    <a:pt x="3" y="5"/>
                    <a:pt x="3" y="5"/>
                  </a:cubicBezTo>
                  <a:cubicBezTo>
                    <a:pt x="3" y="9"/>
                    <a:pt x="3" y="9"/>
                    <a:pt x="3" y="9"/>
                  </a:cubicBezTo>
                  <a:cubicBezTo>
                    <a:pt x="0" y="9"/>
                    <a:pt x="0" y="9"/>
                    <a:pt x="0" y="9"/>
                  </a:cubicBezTo>
                  <a:cubicBezTo>
                    <a:pt x="0" y="13"/>
                    <a:pt x="0" y="13"/>
                    <a:pt x="0" y="13"/>
                  </a:cubicBezTo>
                  <a:cubicBezTo>
                    <a:pt x="3" y="13"/>
                    <a:pt x="3" y="13"/>
                    <a:pt x="3" y="13"/>
                  </a:cubicBezTo>
                  <a:cubicBezTo>
                    <a:pt x="3" y="17"/>
                    <a:pt x="3" y="17"/>
                    <a:pt x="3" y="17"/>
                  </a:cubicBezTo>
                  <a:cubicBezTo>
                    <a:pt x="1" y="17"/>
                    <a:pt x="1" y="17"/>
                    <a:pt x="1" y="17"/>
                  </a:cubicBezTo>
                  <a:cubicBezTo>
                    <a:pt x="1" y="22"/>
                    <a:pt x="6" y="26"/>
                    <a:pt x="12" y="26"/>
                  </a:cubicBezTo>
                  <a:cubicBezTo>
                    <a:pt x="13" y="29"/>
                    <a:pt x="16" y="31"/>
                    <a:pt x="19" y="31"/>
                  </a:cubicBezTo>
                  <a:cubicBezTo>
                    <a:pt x="36" y="31"/>
                    <a:pt x="36" y="31"/>
                    <a:pt x="36" y="31"/>
                  </a:cubicBezTo>
                  <a:cubicBezTo>
                    <a:pt x="39" y="31"/>
                    <a:pt x="42" y="29"/>
                    <a:pt x="43" y="26"/>
                  </a:cubicBezTo>
                  <a:cubicBezTo>
                    <a:pt x="49" y="26"/>
                    <a:pt x="54" y="22"/>
                    <a:pt x="55" y="17"/>
                  </a:cubicBezTo>
                  <a:cubicBezTo>
                    <a:pt x="53" y="17"/>
                    <a:pt x="53" y="17"/>
                    <a:pt x="53" y="17"/>
                  </a:cubicBezTo>
                  <a:cubicBezTo>
                    <a:pt x="53" y="13"/>
                    <a:pt x="53" y="13"/>
                    <a:pt x="53" y="13"/>
                  </a:cubicBezTo>
                  <a:cubicBezTo>
                    <a:pt x="55" y="13"/>
                    <a:pt x="55" y="13"/>
                    <a:pt x="55" y="13"/>
                  </a:cubicBezTo>
                  <a:cubicBezTo>
                    <a:pt x="55" y="9"/>
                    <a:pt x="55" y="9"/>
                    <a:pt x="55" y="9"/>
                  </a:cubicBezTo>
                  <a:cubicBezTo>
                    <a:pt x="53" y="9"/>
                    <a:pt x="53" y="9"/>
                    <a:pt x="53" y="9"/>
                  </a:cubicBezTo>
                  <a:cubicBezTo>
                    <a:pt x="53" y="5"/>
                    <a:pt x="53" y="5"/>
                    <a:pt x="53" y="5"/>
                  </a:cubicBezTo>
                  <a:cubicBezTo>
                    <a:pt x="55" y="5"/>
                    <a:pt x="55" y="5"/>
                    <a:pt x="55" y="5"/>
                  </a:cubicBezTo>
                  <a:cubicBezTo>
                    <a:pt x="55" y="0"/>
                    <a:pt x="55" y="0"/>
                    <a:pt x="55" y="0"/>
                  </a:cubicBezTo>
                  <a:cubicBezTo>
                    <a:pt x="0" y="0"/>
                    <a:pt x="0" y="0"/>
                    <a:pt x="0" y="0"/>
                  </a:cubicBezTo>
                  <a:lnTo>
                    <a:pt x="0"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28" name="Freeform 66"/>
          <p:cNvSpPr>
            <a:spLocks noEditPoints="1"/>
          </p:cNvSpPr>
          <p:nvPr/>
        </p:nvSpPr>
        <p:spPr bwMode="auto">
          <a:xfrm>
            <a:off x="4571899" y="3271858"/>
            <a:ext cx="397076" cy="584085"/>
          </a:xfrm>
          <a:custGeom>
            <a:avLst/>
            <a:gdLst>
              <a:gd name="T0" fmla="*/ 94 w 117"/>
              <a:gd name="T1" fmla="*/ 142 h 173"/>
              <a:gd name="T2" fmla="*/ 93 w 117"/>
              <a:gd name="T3" fmla="*/ 141 h 173"/>
              <a:gd name="T4" fmla="*/ 71 w 117"/>
              <a:gd name="T5" fmla="*/ 90 h 173"/>
              <a:gd name="T6" fmla="*/ 59 w 117"/>
              <a:gd name="T7" fmla="*/ 87 h 173"/>
              <a:gd name="T8" fmla="*/ 46 w 117"/>
              <a:gd name="T9" fmla="*/ 90 h 173"/>
              <a:gd name="T10" fmla="*/ 24 w 117"/>
              <a:gd name="T11" fmla="*/ 141 h 173"/>
              <a:gd name="T12" fmla="*/ 24 w 117"/>
              <a:gd name="T13" fmla="*/ 142 h 173"/>
              <a:gd name="T14" fmla="*/ 23 w 117"/>
              <a:gd name="T15" fmla="*/ 144 h 173"/>
              <a:gd name="T16" fmla="*/ 23 w 117"/>
              <a:gd name="T17" fmla="*/ 144 h 173"/>
              <a:gd name="T18" fmla="*/ 23 w 117"/>
              <a:gd name="T19" fmla="*/ 144 h 173"/>
              <a:gd name="T20" fmla="*/ 59 w 117"/>
              <a:gd name="T21" fmla="*/ 157 h 173"/>
              <a:gd name="T22" fmla="*/ 95 w 117"/>
              <a:gd name="T23" fmla="*/ 144 h 173"/>
              <a:gd name="T24" fmla="*/ 95 w 117"/>
              <a:gd name="T25" fmla="*/ 144 h 173"/>
              <a:gd name="T26" fmla="*/ 95 w 117"/>
              <a:gd name="T27" fmla="*/ 144 h 173"/>
              <a:gd name="T28" fmla="*/ 94 w 117"/>
              <a:gd name="T29" fmla="*/ 142 h 173"/>
              <a:gd name="T30" fmla="*/ 116 w 117"/>
              <a:gd name="T31" fmla="*/ 152 h 173"/>
              <a:gd name="T32" fmla="*/ 115 w 117"/>
              <a:gd name="T33" fmla="*/ 149 h 173"/>
              <a:gd name="T34" fmla="*/ 114 w 117"/>
              <a:gd name="T35" fmla="*/ 147 h 173"/>
              <a:gd name="T36" fmla="*/ 78 w 117"/>
              <a:gd name="T37" fmla="*/ 66 h 173"/>
              <a:gd name="T38" fmla="*/ 79 w 117"/>
              <a:gd name="T39" fmla="*/ 66 h 173"/>
              <a:gd name="T40" fmla="*/ 79 w 117"/>
              <a:gd name="T41" fmla="*/ 30 h 173"/>
              <a:gd name="T42" fmla="*/ 87 w 117"/>
              <a:gd name="T43" fmla="*/ 22 h 173"/>
              <a:gd name="T44" fmla="*/ 87 w 117"/>
              <a:gd name="T45" fmla="*/ 11 h 173"/>
              <a:gd name="T46" fmla="*/ 59 w 117"/>
              <a:gd name="T47" fmla="*/ 0 h 173"/>
              <a:gd name="T48" fmla="*/ 30 w 117"/>
              <a:gd name="T49" fmla="*/ 11 h 173"/>
              <a:gd name="T50" fmla="*/ 30 w 117"/>
              <a:gd name="T51" fmla="*/ 22 h 173"/>
              <a:gd name="T52" fmla="*/ 38 w 117"/>
              <a:gd name="T53" fmla="*/ 30 h 173"/>
              <a:gd name="T54" fmla="*/ 38 w 117"/>
              <a:gd name="T55" fmla="*/ 66 h 173"/>
              <a:gd name="T56" fmla="*/ 39 w 117"/>
              <a:gd name="T57" fmla="*/ 66 h 173"/>
              <a:gd name="T58" fmla="*/ 4 w 117"/>
              <a:gd name="T59" fmla="*/ 147 h 173"/>
              <a:gd name="T60" fmla="*/ 2 w 117"/>
              <a:gd name="T61" fmla="*/ 149 h 173"/>
              <a:gd name="T62" fmla="*/ 1 w 117"/>
              <a:gd name="T63" fmla="*/ 152 h 173"/>
              <a:gd name="T64" fmla="*/ 1 w 117"/>
              <a:gd name="T65" fmla="*/ 153 h 173"/>
              <a:gd name="T66" fmla="*/ 1 w 117"/>
              <a:gd name="T67" fmla="*/ 153 h 173"/>
              <a:gd name="T68" fmla="*/ 59 w 117"/>
              <a:gd name="T69" fmla="*/ 173 h 173"/>
              <a:gd name="T70" fmla="*/ 116 w 117"/>
              <a:gd name="T71" fmla="*/ 153 h 173"/>
              <a:gd name="T72" fmla="*/ 116 w 117"/>
              <a:gd name="T73" fmla="*/ 153 h 173"/>
              <a:gd name="T74" fmla="*/ 116 w 117"/>
              <a:gd name="T75" fmla="*/ 152 h 173"/>
              <a:gd name="T76" fmla="*/ 34 w 117"/>
              <a:gd name="T77" fmla="*/ 15 h 173"/>
              <a:gd name="T78" fmla="*/ 59 w 117"/>
              <a:gd name="T79" fmla="*/ 8 h 173"/>
              <a:gd name="T80" fmla="*/ 83 w 117"/>
              <a:gd name="T81" fmla="*/ 15 h 173"/>
              <a:gd name="T82" fmla="*/ 59 w 117"/>
              <a:gd name="T83" fmla="*/ 21 h 173"/>
              <a:gd name="T84" fmla="*/ 34 w 117"/>
              <a:gd name="T85" fmla="*/ 15 h 173"/>
              <a:gd name="T86" fmla="*/ 104 w 117"/>
              <a:gd name="T87" fmla="*/ 149 h 173"/>
              <a:gd name="T88" fmla="*/ 59 w 117"/>
              <a:gd name="T89" fmla="*/ 165 h 173"/>
              <a:gd name="T90" fmla="*/ 13 w 117"/>
              <a:gd name="T91" fmla="*/ 149 h 173"/>
              <a:gd name="T92" fmla="*/ 13 w 117"/>
              <a:gd name="T93" fmla="*/ 149 h 173"/>
              <a:gd name="T94" fmla="*/ 13 w 117"/>
              <a:gd name="T95" fmla="*/ 149 h 173"/>
              <a:gd name="T96" fmla="*/ 14 w 117"/>
              <a:gd name="T97" fmla="*/ 146 h 173"/>
              <a:gd name="T98" fmla="*/ 15 w 117"/>
              <a:gd name="T99" fmla="*/ 144 h 173"/>
              <a:gd name="T100" fmla="*/ 46 w 117"/>
              <a:gd name="T101" fmla="*/ 71 h 173"/>
              <a:gd name="T102" fmla="*/ 46 w 117"/>
              <a:gd name="T103" fmla="*/ 32 h 173"/>
              <a:gd name="T104" fmla="*/ 59 w 117"/>
              <a:gd name="T105" fmla="*/ 33 h 173"/>
              <a:gd name="T106" fmla="*/ 71 w 117"/>
              <a:gd name="T107" fmla="*/ 32 h 173"/>
              <a:gd name="T108" fmla="*/ 71 w 117"/>
              <a:gd name="T109" fmla="*/ 71 h 173"/>
              <a:gd name="T110" fmla="*/ 102 w 117"/>
              <a:gd name="T111" fmla="*/ 144 h 173"/>
              <a:gd name="T112" fmla="*/ 103 w 117"/>
              <a:gd name="T113" fmla="*/ 146 h 173"/>
              <a:gd name="T114" fmla="*/ 104 w 117"/>
              <a:gd name="T115" fmla="*/ 149 h 173"/>
              <a:gd name="T116" fmla="*/ 104 w 117"/>
              <a:gd name="T117" fmla="*/ 14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7" h="173">
                <a:moveTo>
                  <a:pt x="94" y="142"/>
                </a:moveTo>
                <a:cubicBezTo>
                  <a:pt x="94" y="141"/>
                  <a:pt x="93" y="141"/>
                  <a:pt x="93" y="141"/>
                </a:cubicBezTo>
                <a:cubicBezTo>
                  <a:pt x="71" y="90"/>
                  <a:pt x="71" y="90"/>
                  <a:pt x="71" y="90"/>
                </a:cubicBezTo>
                <a:cubicBezTo>
                  <a:pt x="71" y="90"/>
                  <a:pt x="65" y="87"/>
                  <a:pt x="59" y="87"/>
                </a:cubicBezTo>
                <a:cubicBezTo>
                  <a:pt x="53" y="87"/>
                  <a:pt x="46" y="90"/>
                  <a:pt x="46" y="90"/>
                </a:cubicBezTo>
                <a:cubicBezTo>
                  <a:pt x="24" y="141"/>
                  <a:pt x="24" y="141"/>
                  <a:pt x="24" y="141"/>
                </a:cubicBezTo>
                <a:cubicBezTo>
                  <a:pt x="24" y="141"/>
                  <a:pt x="24" y="141"/>
                  <a:pt x="24" y="142"/>
                </a:cubicBezTo>
                <a:cubicBezTo>
                  <a:pt x="23" y="142"/>
                  <a:pt x="23" y="143"/>
                  <a:pt x="23" y="144"/>
                </a:cubicBezTo>
                <a:cubicBezTo>
                  <a:pt x="23" y="144"/>
                  <a:pt x="23" y="144"/>
                  <a:pt x="23" y="144"/>
                </a:cubicBezTo>
                <a:cubicBezTo>
                  <a:pt x="23" y="144"/>
                  <a:pt x="23" y="144"/>
                  <a:pt x="23" y="144"/>
                </a:cubicBezTo>
                <a:cubicBezTo>
                  <a:pt x="22" y="151"/>
                  <a:pt x="37" y="157"/>
                  <a:pt x="59" y="157"/>
                </a:cubicBezTo>
                <a:cubicBezTo>
                  <a:pt x="80" y="157"/>
                  <a:pt x="95" y="151"/>
                  <a:pt x="95" y="144"/>
                </a:cubicBezTo>
                <a:cubicBezTo>
                  <a:pt x="95" y="144"/>
                  <a:pt x="95" y="144"/>
                  <a:pt x="95" y="144"/>
                </a:cubicBezTo>
                <a:cubicBezTo>
                  <a:pt x="95" y="144"/>
                  <a:pt x="95" y="144"/>
                  <a:pt x="95" y="144"/>
                </a:cubicBezTo>
                <a:cubicBezTo>
                  <a:pt x="94" y="143"/>
                  <a:pt x="94" y="142"/>
                  <a:pt x="94" y="142"/>
                </a:cubicBezTo>
                <a:close/>
                <a:moveTo>
                  <a:pt x="116" y="152"/>
                </a:moveTo>
                <a:cubicBezTo>
                  <a:pt x="116" y="151"/>
                  <a:pt x="116" y="150"/>
                  <a:pt x="115" y="149"/>
                </a:cubicBezTo>
                <a:cubicBezTo>
                  <a:pt x="115" y="148"/>
                  <a:pt x="114" y="148"/>
                  <a:pt x="114" y="147"/>
                </a:cubicBezTo>
                <a:cubicBezTo>
                  <a:pt x="78" y="66"/>
                  <a:pt x="78" y="66"/>
                  <a:pt x="78" y="66"/>
                </a:cubicBezTo>
                <a:cubicBezTo>
                  <a:pt x="79" y="66"/>
                  <a:pt x="79" y="66"/>
                  <a:pt x="79" y="66"/>
                </a:cubicBezTo>
                <a:cubicBezTo>
                  <a:pt x="79" y="30"/>
                  <a:pt x="79" y="30"/>
                  <a:pt x="79" y="30"/>
                </a:cubicBezTo>
                <a:cubicBezTo>
                  <a:pt x="84" y="28"/>
                  <a:pt x="87" y="25"/>
                  <a:pt x="87" y="22"/>
                </a:cubicBezTo>
                <a:cubicBezTo>
                  <a:pt x="87" y="11"/>
                  <a:pt x="87" y="11"/>
                  <a:pt x="87" y="11"/>
                </a:cubicBezTo>
                <a:cubicBezTo>
                  <a:pt x="87" y="5"/>
                  <a:pt x="75" y="0"/>
                  <a:pt x="59" y="0"/>
                </a:cubicBezTo>
                <a:cubicBezTo>
                  <a:pt x="43" y="0"/>
                  <a:pt x="30" y="5"/>
                  <a:pt x="30" y="11"/>
                </a:cubicBezTo>
                <a:cubicBezTo>
                  <a:pt x="30" y="22"/>
                  <a:pt x="30" y="22"/>
                  <a:pt x="30" y="22"/>
                </a:cubicBezTo>
                <a:cubicBezTo>
                  <a:pt x="30" y="25"/>
                  <a:pt x="33" y="28"/>
                  <a:pt x="38" y="30"/>
                </a:cubicBezTo>
                <a:cubicBezTo>
                  <a:pt x="38" y="66"/>
                  <a:pt x="38" y="66"/>
                  <a:pt x="38" y="66"/>
                </a:cubicBezTo>
                <a:cubicBezTo>
                  <a:pt x="39" y="66"/>
                  <a:pt x="39" y="66"/>
                  <a:pt x="39" y="66"/>
                </a:cubicBezTo>
                <a:cubicBezTo>
                  <a:pt x="4" y="147"/>
                  <a:pt x="4" y="147"/>
                  <a:pt x="4" y="147"/>
                </a:cubicBezTo>
                <a:cubicBezTo>
                  <a:pt x="3" y="148"/>
                  <a:pt x="3" y="148"/>
                  <a:pt x="2" y="149"/>
                </a:cubicBezTo>
                <a:cubicBezTo>
                  <a:pt x="2" y="150"/>
                  <a:pt x="1" y="151"/>
                  <a:pt x="1" y="152"/>
                </a:cubicBezTo>
                <a:cubicBezTo>
                  <a:pt x="1" y="153"/>
                  <a:pt x="1" y="153"/>
                  <a:pt x="1" y="153"/>
                </a:cubicBezTo>
                <a:cubicBezTo>
                  <a:pt x="1" y="153"/>
                  <a:pt x="1" y="153"/>
                  <a:pt x="1" y="153"/>
                </a:cubicBezTo>
                <a:cubicBezTo>
                  <a:pt x="0" y="164"/>
                  <a:pt x="24" y="173"/>
                  <a:pt x="59" y="173"/>
                </a:cubicBezTo>
                <a:cubicBezTo>
                  <a:pt x="94" y="173"/>
                  <a:pt x="117" y="164"/>
                  <a:pt x="116" y="153"/>
                </a:cubicBezTo>
                <a:cubicBezTo>
                  <a:pt x="116" y="153"/>
                  <a:pt x="116" y="153"/>
                  <a:pt x="116" y="153"/>
                </a:cubicBezTo>
                <a:lnTo>
                  <a:pt x="116" y="152"/>
                </a:lnTo>
                <a:close/>
                <a:moveTo>
                  <a:pt x="34" y="15"/>
                </a:moveTo>
                <a:cubicBezTo>
                  <a:pt x="34" y="11"/>
                  <a:pt x="45" y="8"/>
                  <a:pt x="59" y="8"/>
                </a:cubicBezTo>
                <a:cubicBezTo>
                  <a:pt x="72" y="8"/>
                  <a:pt x="83" y="11"/>
                  <a:pt x="83" y="15"/>
                </a:cubicBezTo>
                <a:cubicBezTo>
                  <a:pt x="83" y="18"/>
                  <a:pt x="72" y="21"/>
                  <a:pt x="59" y="21"/>
                </a:cubicBezTo>
                <a:cubicBezTo>
                  <a:pt x="45" y="21"/>
                  <a:pt x="34" y="18"/>
                  <a:pt x="34" y="15"/>
                </a:cubicBezTo>
                <a:close/>
                <a:moveTo>
                  <a:pt x="104" y="149"/>
                </a:moveTo>
                <a:cubicBezTo>
                  <a:pt x="105" y="158"/>
                  <a:pt x="86" y="165"/>
                  <a:pt x="59" y="165"/>
                </a:cubicBezTo>
                <a:cubicBezTo>
                  <a:pt x="31" y="165"/>
                  <a:pt x="13" y="158"/>
                  <a:pt x="13" y="149"/>
                </a:cubicBezTo>
                <a:cubicBezTo>
                  <a:pt x="13" y="149"/>
                  <a:pt x="13" y="149"/>
                  <a:pt x="13" y="149"/>
                </a:cubicBezTo>
                <a:cubicBezTo>
                  <a:pt x="13" y="149"/>
                  <a:pt x="13" y="149"/>
                  <a:pt x="13" y="149"/>
                </a:cubicBezTo>
                <a:cubicBezTo>
                  <a:pt x="13" y="148"/>
                  <a:pt x="14" y="147"/>
                  <a:pt x="14" y="146"/>
                </a:cubicBezTo>
                <a:cubicBezTo>
                  <a:pt x="14" y="145"/>
                  <a:pt x="15" y="145"/>
                  <a:pt x="15" y="144"/>
                </a:cubicBezTo>
                <a:cubicBezTo>
                  <a:pt x="46" y="71"/>
                  <a:pt x="46" y="71"/>
                  <a:pt x="46" y="71"/>
                </a:cubicBezTo>
                <a:cubicBezTo>
                  <a:pt x="46" y="32"/>
                  <a:pt x="46" y="32"/>
                  <a:pt x="46" y="32"/>
                </a:cubicBezTo>
                <a:cubicBezTo>
                  <a:pt x="50" y="33"/>
                  <a:pt x="54" y="33"/>
                  <a:pt x="59" y="33"/>
                </a:cubicBezTo>
                <a:cubicBezTo>
                  <a:pt x="63" y="33"/>
                  <a:pt x="67" y="33"/>
                  <a:pt x="71" y="32"/>
                </a:cubicBezTo>
                <a:cubicBezTo>
                  <a:pt x="71" y="71"/>
                  <a:pt x="71" y="71"/>
                  <a:pt x="71" y="71"/>
                </a:cubicBezTo>
                <a:cubicBezTo>
                  <a:pt x="102" y="144"/>
                  <a:pt x="102" y="144"/>
                  <a:pt x="102" y="144"/>
                </a:cubicBezTo>
                <a:cubicBezTo>
                  <a:pt x="103" y="145"/>
                  <a:pt x="103" y="145"/>
                  <a:pt x="103" y="146"/>
                </a:cubicBezTo>
                <a:cubicBezTo>
                  <a:pt x="104" y="147"/>
                  <a:pt x="104" y="148"/>
                  <a:pt x="104" y="149"/>
                </a:cubicBezTo>
                <a:cubicBezTo>
                  <a:pt x="104" y="149"/>
                  <a:pt x="104" y="149"/>
                  <a:pt x="104" y="149"/>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29" name="Freeform 67"/>
          <p:cNvSpPr>
            <a:spLocks noEditPoints="1"/>
          </p:cNvSpPr>
          <p:nvPr/>
        </p:nvSpPr>
        <p:spPr bwMode="auto">
          <a:xfrm>
            <a:off x="7193565" y="3319250"/>
            <a:ext cx="455996" cy="489300"/>
          </a:xfrm>
          <a:custGeom>
            <a:avLst/>
            <a:gdLst>
              <a:gd name="T0" fmla="*/ 55 w 135"/>
              <a:gd name="T1" fmla="*/ 70 h 144"/>
              <a:gd name="T2" fmla="*/ 80 w 135"/>
              <a:gd name="T3" fmla="*/ 70 h 144"/>
              <a:gd name="T4" fmla="*/ 119 w 135"/>
              <a:gd name="T5" fmla="*/ 72 h 144"/>
              <a:gd name="T6" fmla="*/ 94 w 135"/>
              <a:gd name="T7" fmla="*/ 27 h 144"/>
              <a:gd name="T8" fmla="*/ 42 w 135"/>
              <a:gd name="T9" fmla="*/ 27 h 144"/>
              <a:gd name="T10" fmla="*/ 16 w 135"/>
              <a:gd name="T11" fmla="*/ 72 h 144"/>
              <a:gd name="T12" fmla="*/ 42 w 135"/>
              <a:gd name="T13" fmla="*/ 116 h 144"/>
              <a:gd name="T14" fmla="*/ 93 w 135"/>
              <a:gd name="T15" fmla="*/ 116 h 144"/>
              <a:gd name="T16" fmla="*/ 119 w 135"/>
              <a:gd name="T17" fmla="*/ 72 h 144"/>
              <a:gd name="T18" fmla="*/ 115 w 135"/>
              <a:gd name="T19" fmla="*/ 67 h 144"/>
              <a:gd name="T20" fmla="*/ 96 w 135"/>
              <a:gd name="T21" fmla="*/ 34 h 144"/>
              <a:gd name="T22" fmla="*/ 100 w 135"/>
              <a:gd name="T23" fmla="*/ 60 h 144"/>
              <a:gd name="T24" fmla="*/ 100 w 135"/>
              <a:gd name="T25" fmla="*/ 84 h 144"/>
              <a:gd name="T26" fmla="*/ 100 w 135"/>
              <a:gd name="T27" fmla="*/ 60 h 144"/>
              <a:gd name="T28" fmla="*/ 84 w 135"/>
              <a:gd name="T29" fmla="*/ 43 h 144"/>
              <a:gd name="T30" fmla="*/ 90 w 135"/>
              <a:gd name="T31" fmla="*/ 34 h 144"/>
              <a:gd name="T32" fmla="*/ 68 w 135"/>
              <a:gd name="T33" fmla="*/ 12 h 144"/>
              <a:gd name="T34" fmla="*/ 68 w 135"/>
              <a:gd name="T35" fmla="*/ 35 h 144"/>
              <a:gd name="T36" fmla="*/ 68 w 135"/>
              <a:gd name="T37" fmla="*/ 12 h 144"/>
              <a:gd name="T38" fmla="*/ 62 w 135"/>
              <a:gd name="T39" fmla="*/ 38 h 144"/>
              <a:gd name="T40" fmla="*/ 41 w 135"/>
              <a:gd name="T41" fmla="*/ 50 h 144"/>
              <a:gd name="T42" fmla="*/ 16 w 135"/>
              <a:gd name="T43" fmla="*/ 42 h 144"/>
              <a:gd name="T44" fmla="*/ 36 w 135"/>
              <a:gd name="T45" fmla="*/ 54 h 144"/>
              <a:gd name="T46" fmla="*/ 16 w 135"/>
              <a:gd name="T47" fmla="*/ 42 h 144"/>
              <a:gd name="T48" fmla="*/ 24 w 135"/>
              <a:gd name="T49" fmla="*/ 72 h 144"/>
              <a:gd name="T50" fmla="*/ 35 w 135"/>
              <a:gd name="T51" fmla="*/ 72 h 144"/>
              <a:gd name="T52" fmla="*/ 16 w 135"/>
              <a:gd name="T53" fmla="*/ 102 h 144"/>
              <a:gd name="T54" fmla="*/ 36 w 135"/>
              <a:gd name="T55" fmla="*/ 90 h 144"/>
              <a:gd name="T56" fmla="*/ 16 w 135"/>
              <a:gd name="T57" fmla="*/ 102 h 144"/>
              <a:gd name="T58" fmla="*/ 51 w 135"/>
              <a:gd name="T59" fmla="*/ 100 h 144"/>
              <a:gd name="T60" fmla="*/ 46 w 135"/>
              <a:gd name="T61" fmla="*/ 110 h 144"/>
              <a:gd name="T62" fmla="*/ 68 w 135"/>
              <a:gd name="T63" fmla="*/ 131 h 144"/>
              <a:gd name="T64" fmla="*/ 68 w 135"/>
              <a:gd name="T65" fmla="*/ 109 h 144"/>
              <a:gd name="T66" fmla="*/ 68 w 135"/>
              <a:gd name="T67" fmla="*/ 131 h 144"/>
              <a:gd name="T68" fmla="*/ 74 w 135"/>
              <a:gd name="T69" fmla="*/ 106 h 144"/>
              <a:gd name="T70" fmla="*/ 94 w 135"/>
              <a:gd name="T71" fmla="*/ 94 h 144"/>
              <a:gd name="T72" fmla="*/ 82 w 135"/>
              <a:gd name="T73" fmla="*/ 97 h 144"/>
              <a:gd name="T74" fmla="*/ 54 w 135"/>
              <a:gd name="T75" fmla="*/ 97 h 144"/>
              <a:gd name="T76" fmla="*/ 39 w 135"/>
              <a:gd name="T77" fmla="*/ 72 h 144"/>
              <a:gd name="T78" fmla="*/ 54 w 135"/>
              <a:gd name="T79" fmla="*/ 47 h 144"/>
              <a:gd name="T80" fmla="*/ 82 w 135"/>
              <a:gd name="T81" fmla="*/ 47 h 144"/>
              <a:gd name="T82" fmla="*/ 96 w 135"/>
              <a:gd name="T83" fmla="*/ 72 h 144"/>
              <a:gd name="T84" fmla="*/ 82 w 135"/>
              <a:gd name="T85" fmla="*/ 97 h 144"/>
              <a:gd name="T86" fmla="*/ 95 w 135"/>
              <a:gd name="T87" fmla="*/ 110 h 144"/>
              <a:gd name="T88" fmla="*/ 115 w 135"/>
              <a:gd name="T89" fmla="*/ 77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44">
                <a:moveTo>
                  <a:pt x="68" y="58"/>
                </a:moveTo>
                <a:cubicBezTo>
                  <a:pt x="61" y="58"/>
                  <a:pt x="55" y="63"/>
                  <a:pt x="55" y="70"/>
                </a:cubicBezTo>
                <a:cubicBezTo>
                  <a:pt x="55" y="77"/>
                  <a:pt x="61" y="82"/>
                  <a:pt x="68" y="82"/>
                </a:cubicBezTo>
                <a:cubicBezTo>
                  <a:pt x="75" y="82"/>
                  <a:pt x="80" y="77"/>
                  <a:pt x="80" y="70"/>
                </a:cubicBezTo>
                <a:cubicBezTo>
                  <a:pt x="80" y="63"/>
                  <a:pt x="75" y="58"/>
                  <a:pt x="68" y="58"/>
                </a:cubicBezTo>
                <a:close/>
                <a:moveTo>
                  <a:pt x="119" y="72"/>
                </a:moveTo>
                <a:cubicBezTo>
                  <a:pt x="131" y="58"/>
                  <a:pt x="135" y="45"/>
                  <a:pt x="130" y="36"/>
                </a:cubicBezTo>
                <a:cubicBezTo>
                  <a:pt x="125" y="27"/>
                  <a:pt x="111" y="24"/>
                  <a:pt x="94" y="27"/>
                </a:cubicBezTo>
                <a:cubicBezTo>
                  <a:pt x="87" y="11"/>
                  <a:pt x="78" y="0"/>
                  <a:pt x="68" y="0"/>
                </a:cubicBezTo>
                <a:cubicBezTo>
                  <a:pt x="57" y="0"/>
                  <a:pt x="48" y="11"/>
                  <a:pt x="42" y="27"/>
                </a:cubicBezTo>
                <a:cubicBezTo>
                  <a:pt x="25" y="24"/>
                  <a:pt x="11" y="27"/>
                  <a:pt x="5" y="36"/>
                </a:cubicBezTo>
                <a:cubicBezTo>
                  <a:pt x="0" y="45"/>
                  <a:pt x="5" y="58"/>
                  <a:pt x="16" y="72"/>
                </a:cubicBezTo>
                <a:cubicBezTo>
                  <a:pt x="5" y="86"/>
                  <a:pt x="0" y="99"/>
                  <a:pt x="5" y="108"/>
                </a:cubicBezTo>
                <a:cubicBezTo>
                  <a:pt x="11" y="117"/>
                  <a:pt x="25" y="120"/>
                  <a:pt x="42" y="116"/>
                </a:cubicBezTo>
                <a:cubicBezTo>
                  <a:pt x="48" y="133"/>
                  <a:pt x="57" y="144"/>
                  <a:pt x="68" y="144"/>
                </a:cubicBezTo>
                <a:cubicBezTo>
                  <a:pt x="78" y="144"/>
                  <a:pt x="87" y="133"/>
                  <a:pt x="93" y="116"/>
                </a:cubicBezTo>
                <a:cubicBezTo>
                  <a:pt x="111" y="120"/>
                  <a:pt x="125" y="117"/>
                  <a:pt x="130" y="108"/>
                </a:cubicBezTo>
                <a:cubicBezTo>
                  <a:pt x="135" y="99"/>
                  <a:pt x="131" y="85"/>
                  <a:pt x="119" y="72"/>
                </a:cubicBezTo>
                <a:close/>
                <a:moveTo>
                  <a:pt x="119" y="42"/>
                </a:moveTo>
                <a:cubicBezTo>
                  <a:pt x="123" y="49"/>
                  <a:pt x="121" y="58"/>
                  <a:pt x="115" y="67"/>
                </a:cubicBezTo>
                <a:cubicBezTo>
                  <a:pt x="111" y="63"/>
                  <a:pt x="105" y="58"/>
                  <a:pt x="99" y="54"/>
                </a:cubicBezTo>
                <a:cubicBezTo>
                  <a:pt x="99" y="46"/>
                  <a:pt x="97" y="40"/>
                  <a:pt x="96" y="34"/>
                </a:cubicBezTo>
                <a:cubicBezTo>
                  <a:pt x="107" y="33"/>
                  <a:pt x="116" y="36"/>
                  <a:pt x="119" y="42"/>
                </a:cubicBezTo>
                <a:close/>
                <a:moveTo>
                  <a:pt x="100" y="60"/>
                </a:moveTo>
                <a:cubicBezTo>
                  <a:pt x="104" y="64"/>
                  <a:pt x="108" y="68"/>
                  <a:pt x="111" y="72"/>
                </a:cubicBezTo>
                <a:cubicBezTo>
                  <a:pt x="108" y="76"/>
                  <a:pt x="105" y="80"/>
                  <a:pt x="100" y="84"/>
                </a:cubicBezTo>
                <a:cubicBezTo>
                  <a:pt x="100" y="80"/>
                  <a:pt x="101" y="76"/>
                  <a:pt x="101" y="72"/>
                </a:cubicBezTo>
                <a:cubicBezTo>
                  <a:pt x="101" y="68"/>
                  <a:pt x="100" y="64"/>
                  <a:pt x="100" y="60"/>
                </a:cubicBezTo>
                <a:close/>
                <a:moveTo>
                  <a:pt x="94" y="50"/>
                </a:moveTo>
                <a:cubicBezTo>
                  <a:pt x="91" y="48"/>
                  <a:pt x="88" y="45"/>
                  <a:pt x="84" y="43"/>
                </a:cubicBezTo>
                <a:cubicBezTo>
                  <a:pt x="81" y="41"/>
                  <a:pt x="77" y="40"/>
                  <a:pt x="74" y="38"/>
                </a:cubicBezTo>
                <a:cubicBezTo>
                  <a:pt x="79" y="36"/>
                  <a:pt x="85" y="35"/>
                  <a:pt x="90" y="34"/>
                </a:cubicBezTo>
                <a:cubicBezTo>
                  <a:pt x="91" y="39"/>
                  <a:pt x="93" y="44"/>
                  <a:pt x="94" y="50"/>
                </a:cubicBezTo>
                <a:close/>
                <a:moveTo>
                  <a:pt x="68" y="12"/>
                </a:moveTo>
                <a:cubicBezTo>
                  <a:pt x="75" y="12"/>
                  <a:pt x="82" y="19"/>
                  <a:pt x="87" y="29"/>
                </a:cubicBezTo>
                <a:cubicBezTo>
                  <a:pt x="81" y="30"/>
                  <a:pt x="74" y="33"/>
                  <a:pt x="68" y="35"/>
                </a:cubicBezTo>
                <a:cubicBezTo>
                  <a:pt x="61" y="32"/>
                  <a:pt x="55" y="30"/>
                  <a:pt x="48" y="29"/>
                </a:cubicBezTo>
                <a:cubicBezTo>
                  <a:pt x="53" y="19"/>
                  <a:pt x="60" y="12"/>
                  <a:pt x="68" y="12"/>
                </a:cubicBezTo>
                <a:close/>
                <a:moveTo>
                  <a:pt x="46" y="34"/>
                </a:moveTo>
                <a:cubicBezTo>
                  <a:pt x="51" y="35"/>
                  <a:pt x="56" y="36"/>
                  <a:pt x="62" y="38"/>
                </a:cubicBezTo>
                <a:cubicBezTo>
                  <a:pt x="59" y="40"/>
                  <a:pt x="55" y="41"/>
                  <a:pt x="51" y="43"/>
                </a:cubicBezTo>
                <a:cubicBezTo>
                  <a:pt x="48" y="45"/>
                  <a:pt x="45" y="48"/>
                  <a:pt x="41" y="50"/>
                </a:cubicBezTo>
                <a:cubicBezTo>
                  <a:pt x="43" y="44"/>
                  <a:pt x="44" y="39"/>
                  <a:pt x="46" y="34"/>
                </a:cubicBezTo>
                <a:close/>
                <a:moveTo>
                  <a:pt x="16" y="42"/>
                </a:moveTo>
                <a:cubicBezTo>
                  <a:pt x="20" y="36"/>
                  <a:pt x="29" y="33"/>
                  <a:pt x="40" y="34"/>
                </a:cubicBezTo>
                <a:cubicBezTo>
                  <a:pt x="38" y="40"/>
                  <a:pt x="37" y="46"/>
                  <a:pt x="36" y="54"/>
                </a:cubicBezTo>
                <a:cubicBezTo>
                  <a:pt x="30" y="58"/>
                  <a:pt x="25" y="63"/>
                  <a:pt x="21" y="67"/>
                </a:cubicBezTo>
                <a:cubicBezTo>
                  <a:pt x="15" y="58"/>
                  <a:pt x="13" y="49"/>
                  <a:pt x="16" y="42"/>
                </a:cubicBezTo>
                <a:close/>
                <a:moveTo>
                  <a:pt x="36" y="84"/>
                </a:moveTo>
                <a:cubicBezTo>
                  <a:pt x="31" y="80"/>
                  <a:pt x="27" y="76"/>
                  <a:pt x="24" y="72"/>
                </a:cubicBezTo>
                <a:cubicBezTo>
                  <a:pt x="27" y="68"/>
                  <a:pt x="31" y="64"/>
                  <a:pt x="35" y="60"/>
                </a:cubicBezTo>
                <a:cubicBezTo>
                  <a:pt x="35" y="64"/>
                  <a:pt x="35" y="68"/>
                  <a:pt x="35" y="72"/>
                </a:cubicBezTo>
                <a:cubicBezTo>
                  <a:pt x="35" y="76"/>
                  <a:pt x="35" y="80"/>
                  <a:pt x="36" y="84"/>
                </a:cubicBezTo>
                <a:close/>
                <a:moveTo>
                  <a:pt x="16" y="102"/>
                </a:moveTo>
                <a:cubicBezTo>
                  <a:pt x="13" y="95"/>
                  <a:pt x="15" y="86"/>
                  <a:pt x="21" y="77"/>
                </a:cubicBezTo>
                <a:cubicBezTo>
                  <a:pt x="25" y="81"/>
                  <a:pt x="30" y="86"/>
                  <a:pt x="36" y="90"/>
                </a:cubicBezTo>
                <a:cubicBezTo>
                  <a:pt x="37" y="97"/>
                  <a:pt x="38" y="104"/>
                  <a:pt x="40" y="110"/>
                </a:cubicBezTo>
                <a:cubicBezTo>
                  <a:pt x="29" y="111"/>
                  <a:pt x="20" y="108"/>
                  <a:pt x="16" y="102"/>
                </a:cubicBezTo>
                <a:close/>
                <a:moveTo>
                  <a:pt x="42" y="94"/>
                </a:moveTo>
                <a:cubicBezTo>
                  <a:pt x="45" y="96"/>
                  <a:pt x="48" y="98"/>
                  <a:pt x="51" y="100"/>
                </a:cubicBezTo>
                <a:cubicBezTo>
                  <a:pt x="55" y="102"/>
                  <a:pt x="58" y="104"/>
                  <a:pt x="62" y="106"/>
                </a:cubicBezTo>
                <a:cubicBezTo>
                  <a:pt x="56" y="108"/>
                  <a:pt x="51" y="109"/>
                  <a:pt x="46" y="110"/>
                </a:cubicBezTo>
                <a:cubicBezTo>
                  <a:pt x="44" y="105"/>
                  <a:pt x="43" y="100"/>
                  <a:pt x="42" y="94"/>
                </a:cubicBezTo>
                <a:close/>
                <a:moveTo>
                  <a:pt x="68" y="131"/>
                </a:moveTo>
                <a:cubicBezTo>
                  <a:pt x="60" y="131"/>
                  <a:pt x="54" y="125"/>
                  <a:pt x="48" y="115"/>
                </a:cubicBezTo>
                <a:cubicBezTo>
                  <a:pt x="55" y="114"/>
                  <a:pt x="61" y="111"/>
                  <a:pt x="68" y="109"/>
                </a:cubicBezTo>
                <a:cubicBezTo>
                  <a:pt x="74" y="111"/>
                  <a:pt x="81" y="114"/>
                  <a:pt x="87" y="115"/>
                </a:cubicBezTo>
                <a:cubicBezTo>
                  <a:pt x="82" y="125"/>
                  <a:pt x="75" y="131"/>
                  <a:pt x="68" y="131"/>
                </a:cubicBezTo>
                <a:close/>
                <a:moveTo>
                  <a:pt x="90" y="110"/>
                </a:moveTo>
                <a:cubicBezTo>
                  <a:pt x="85" y="109"/>
                  <a:pt x="79" y="108"/>
                  <a:pt x="74" y="106"/>
                </a:cubicBezTo>
                <a:cubicBezTo>
                  <a:pt x="77" y="104"/>
                  <a:pt x="81" y="103"/>
                  <a:pt x="84" y="100"/>
                </a:cubicBezTo>
                <a:cubicBezTo>
                  <a:pt x="88" y="98"/>
                  <a:pt x="91" y="96"/>
                  <a:pt x="94" y="94"/>
                </a:cubicBezTo>
                <a:cubicBezTo>
                  <a:pt x="93" y="100"/>
                  <a:pt x="92" y="105"/>
                  <a:pt x="90" y="110"/>
                </a:cubicBezTo>
                <a:close/>
                <a:moveTo>
                  <a:pt x="82" y="97"/>
                </a:moveTo>
                <a:cubicBezTo>
                  <a:pt x="77" y="99"/>
                  <a:pt x="72" y="101"/>
                  <a:pt x="68" y="103"/>
                </a:cubicBezTo>
                <a:cubicBezTo>
                  <a:pt x="63" y="101"/>
                  <a:pt x="58" y="99"/>
                  <a:pt x="54" y="97"/>
                </a:cubicBezTo>
                <a:cubicBezTo>
                  <a:pt x="49" y="94"/>
                  <a:pt x="45" y="91"/>
                  <a:pt x="41" y="88"/>
                </a:cubicBezTo>
                <a:cubicBezTo>
                  <a:pt x="40" y="83"/>
                  <a:pt x="39" y="77"/>
                  <a:pt x="39" y="72"/>
                </a:cubicBezTo>
                <a:cubicBezTo>
                  <a:pt x="39" y="66"/>
                  <a:pt x="40" y="61"/>
                  <a:pt x="41" y="56"/>
                </a:cubicBezTo>
                <a:cubicBezTo>
                  <a:pt x="45" y="53"/>
                  <a:pt x="49" y="50"/>
                  <a:pt x="54" y="47"/>
                </a:cubicBezTo>
                <a:cubicBezTo>
                  <a:pt x="58" y="45"/>
                  <a:pt x="63" y="42"/>
                  <a:pt x="68" y="40"/>
                </a:cubicBezTo>
                <a:cubicBezTo>
                  <a:pt x="73" y="42"/>
                  <a:pt x="77" y="45"/>
                  <a:pt x="82" y="47"/>
                </a:cubicBezTo>
                <a:cubicBezTo>
                  <a:pt x="87" y="50"/>
                  <a:pt x="91" y="53"/>
                  <a:pt x="95" y="56"/>
                </a:cubicBezTo>
                <a:cubicBezTo>
                  <a:pt x="96" y="61"/>
                  <a:pt x="96" y="66"/>
                  <a:pt x="96" y="72"/>
                </a:cubicBezTo>
                <a:cubicBezTo>
                  <a:pt x="96" y="77"/>
                  <a:pt x="96" y="83"/>
                  <a:pt x="95" y="88"/>
                </a:cubicBezTo>
                <a:cubicBezTo>
                  <a:pt x="91" y="91"/>
                  <a:pt x="87" y="94"/>
                  <a:pt x="82" y="97"/>
                </a:cubicBezTo>
                <a:close/>
                <a:moveTo>
                  <a:pt x="119" y="102"/>
                </a:moveTo>
                <a:cubicBezTo>
                  <a:pt x="116" y="108"/>
                  <a:pt x="107" y="111"/>
                  <a:pt x="95" y="110"/>
                </a:cubicBezTo>
                <a:cubicBezTo>
                  <a:pt x="97" y="104"/>
                  <a:pt x="99" y="97"/>
                  <a:pt x="100" y="90"/>
                </a:cubicBezTo>
                <a:cubicBezTo>
                  <a:pt x="105" y="86"/>
                  <a:pt x="110" y="81"/>
                  <a:pt x="115" y="77"/>
                </a:cubicBezTo>
                <a:cubicBezTo>
                  <a:pt x="121" y="86"/>
                  <a:pt x="123" y="95"/>
                  <a:pt x="119" y="102"/>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30" name="Freeform 55"/>
          <p:cNvSpPr>
            <a:spLocks noEditPoints="1"/>
          </p:cNvSpPr>
          <p:nvPr/>
        </p:nvSpPr>
        <p:spPr bwMode="auto">
          <a:xfrm>
            <a:off x="9856220" y="3326936"/>
            <a:ext cx="432941" cy="473929"/>
          </a:xfrm>
          <a:custGeom>
            <a:avLst/>
            <a:gdLst>
              <a:gd name="T0" fmla="*/ 65 w 128"/>
              <a:gd name="T1" fmla="*/ 0 h 140"/>
              <a:gd name="T2" fmla="*/ 52 w 128"/>
              <a:gd name="T3" fmla="*/ 12 h 140"/>
              <a:gd name="T4" fmla="*/ 65 w 128"/>
              <a:gd name="T5" fmla="*/ 25 h 140"/>
              <a:gd name="T6" fmla="*/ 77 w 128"/>
              <a:gd name="T7" fmla="*/ 12 h 140"/>
              <a:gd name="T8" fmla="*/ 65 w 128"/>
              <a:gd name="T9" fmla="*/ 0 h 140"/>
              <a:gd name="T10" fmla="*/ 26 w 128"/>
              <a:gd name="T11" fmla="*/ 92 h 140"/>
              <a:gd name="T12" fmla="*/ 8 w 128"/>
              <a:gd name="T13" fmla="*/ 88 h 140"/>
              <a:gd name="T14" fmla="*/ 3 w 128"/>
              <a:gd name="T15" fmla="*/ 105 h 140"/>
              <a:gd name="T16" fmla="*/ 21 w 128"/>
              <a:gd name="T17" fmla="*/ 109 h 140"/>
              <a:gd name="T18" fmla="*/ 26 w 128"/>
              <a:gd name="T19" fmla="*/ 92 h 140"/>
              <a:gd name="T20" fmla="*/ 120 w 128"/>
              <a:gd name="T21" fmla="*/ 88 h 140"/>
              <a:gd name="T22" fmla="*/ 104 w 128"/>
              <a:gd name="T23" fmla="*/ 92 h 140"/>
              <a:gd name="T24" fmla="*/ 108 w 128"/>
              <a:gd name="T25" fmla="*/ 109 h 140"/>
              <a:gd name="T26" fmla="*/ 125 w 128"/>
              <a:gd name="T27" fmla="*/ 105 h 140"/>
              <a:gd name="T28" fmla="*/ 120 w 128"/>
              <a:gd name="T29" fmla="*/ 88 h 140"/>
              <a:gd name="T30" fmla="*/ 114 w 128"/>
              <a:gd name="T31" fmla="*/ 78 h 140"/>
              <a:gd name="T32" fmla="*/ 122 w 128"/>
              <a:gd name="T33" fmla="*/ 80 h 140"/>
              <a:gd name="T34" fmla="*/ 122 w 128"/>
              <a:gd name="T35" fmla="*/ 60 h 140"/>
              <a:gd name="T36" fmla="*/ 114 w 128"/>
              <a:gd name="T37" fmla="*/ 61 h 140"/>
              <a:gd name="T38" fmla="*/ 114 w 128"/>
              <a:gd name="T39" fmla="*/ 78 h 140"/>
              <a:gd name="T40" fmla="*/ 120 w 128"/>
              <a:gd name="T41" fmla="*/ 52 h 140"/>
              <a:gd name="T42" fmla="*/ 125 w 128"/>
              <a:gd name="T43" fmla="*/ 35 h 140"/>
              <a:gd name="T44" fmla="*/ 108 w 128"/>
              <a:gd name="T45" fmla="*/ 30 h 140"/>
              <a:gd name="T46" fmla="*/ 104 w 128"/>
              <a:gd name="T47" fmla="*/ 47 h 140"/>
              <a:gd name="T48" fmla="*/ 120 w 128"/>
              <a:gd name="T49" fmla="*/ 52 h 140"/>
              <a:gd name="T50" fmla="*/ 28 w 128"/>
              <a:gd name="T51" fmla="*/ 25 h 140"/>
              <a:gd name="T52" fmla="*/ 33 w 128"/>
              <a:gd name="T53" fmla="*/ 31 h 140"/>
              <a:gd name="T54" fmla="*/ 47 w 128"/>
              <a:gd name="T55" fmla="*/ 23 h 140"/>
              <a:gd name="T56" fmla="*/ 45 w 128"/>
              <a:gd name="T57" fmla="*/ 15 h 140"/>
              <a:gd name="T58" fmla="*/ 28 w 128"/>
              <a:gd name="T59" fmla="*/ 25 h 140"/>
              <a:gd name="T60" fmla="*/ 65 w 128"/>
              <a:gd name="T61" fmla="*/ 115 h 140"/>
              <a:gd name="T62" fmla="*/ 52 w 128"/>
              <a:gd name="T63" fmla="*/ 127 h 140"/>
              <a:gd name="T64" fmla="*/ 65 w 128"/>
              <a:gd name="T65" fmla="*/ 140 h 140"/>
              <a:gd name="T66" fmla="*/ 77 w 128"/>
              <a:gd name="T67" fmla="*/ 127 h 140"/>
              <a:gd name="T68" fmla="*/ 65 w 128"/>
              <a:gd name="T69" fmla="*/ 115 h 140"/>
              <a:gd name="T70" fmla="*/ 7 w 128"/>
              <a:gd name="T71" fmla="*/ 80 h 140"/>
              <a:gd name="T72" fmla="*/ 15 w 128"/>
              <a:gd name="T73" fmla="*/ 78 h 140"/>
              <a:gd name="T74" fmla="*/ 15 w 128"/>
              <a:gd name="T75" fmla="*/ 61 h 140"/>
              <a:gd name="T76" fmla="*/ 7 w 128"/>
              <a:gd name="T77" fmla="*/ 60 h 140"/>
              <a:gd name="T78" fmla="*/ 7 w 128"/>
              <a:gd name="T79" fmla="*/ 80 h 140"/>
              <a:gd name="T80" fmla="*/ 8 w 128"/>
              <a:gd name="T81" fmla="*/ 52 h 140"/>
              <a:gd name="T82" fmla="*/ 26 w 128"/>
              <a:gd name="T83" fmla="*/ 47 h 140"/>
              <a:gd name="T84" fmla="*/ 21 w 128"/>
              <a:gd name="T85" fmla="*/ 30 h 140"/>
              <a:gd name="T86" fmla="*/ 3 w 128"/>
              <a:gd name="T87" fmla="*/ 35 h 140"/>
              <a:gd name="T88" fmla="*/ 8 w 128"/>
              <a:gd name="T89" fmla="*/ 52 h 140"/>
              <a:gd name="T90" fmla="*/ 27 w 128"/>
              <a:gd name="T91" fmla="*/ 115 h 140"/>
              <a:gd name="T92" fmla="*/ 45 w 128"/>
              <a:gd name="T93" fmla="*/ 124 h 140"/>
              <a:gd name="T94" fmla="*/ 47 w 128"/>
              <a:gd name="T95" fmla="*/ 117 h 140"/>
              <a:gd name="T96" fmla="*/ 33 w 128"/>
              <a:gd name="T97" fmla="*/ 109 h 140"/>
              <a:gd name="T98" fmla="*/ 27 w 128"/>
              <a:gd name="T99" fmla="*/ 115 h 140"/>
              <a:gd name="T100" fmla="*/ 82 w 128"/>
              <a:gd name="T101" fmla="*/ 22 h 140"/>
              <a:gd name="T102" fmla="*/ 97 w 128"/>
              <a:gd name="T103" fmla="*/ 31 h 140"/>
              <a:gd name="T104" fmla="*/ 102 w 128"/>
              <a:gd name="T105" fmla="*/ 25 h 140"/>
              <a:gd name="T106" fmla="*/ 85 w 128"/>
              <a:gd name="T107" fmla="*/ 15 h 140"/>
              <a:gd name="T108" fmla="*/ 82 w 128"/>
              <a:gd name="T109" fmla="*/ 22 h 140"/>
              <a:gd name="T110" fmla="*/ 82 w 128"/>
              <a:gd name="T111" fmla="*/ 117 h 140"/>
              <a:gd name="T112" fmla="*/ 84 w 128"/>
              <a:gd name="T113" fmla="*/ 124 h 140"/>
              <a:gd name="T114" fmla="*/ 102 w 128"/>
              <a:gd name="T115" fmla="*/ 114 h 140"/>
              <a:gd name="T116" fmla="*/ 97 w 128"/>
              <a:gd name="T117" fmla="*/ 108 h 140"/>
              <a:gd name="T118" fmla="*/ 82 w 128"/>
              <a:gd name="T119" fmla="*/ 1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 h="140">
                <a:moveTo>
                  <a:pt x="65" y="0"/>
                </a:moveTo>
                <a:cubicBezTo>
                  <a:pt x="58" y="0"/>
                  <a:pt x="52" y="5"/>
                  <a:pt x="52" y="12"/>
                </a:cubicBezTo>
                <a:cubicBezTo>
                  <a:pt x="52" y="19"/>
                  <a:pt x="58" y="25"/>
                  <a:pt x="65" y="25"/>
                </a:cubicBezTo>
                <a:cubicBezTo>
                  <a:pt x="71" y="25"/>
                  <a:pt x="77" y="19"/>
                  <a:pt x="77" y="12"/>
                </a:cubicBezTo>
                <a:cubicBezTo>
                  <a:pt x="77" y="5"/>
                  <a:pt x="71" y="0"/>
                  <a:pt x="65" y="0"/>
                </a:cubicBezTo>
                <a:close/>
                <a:moveTo>
                  <a:pt x="26" y="92"/>
                </a:moveTo>
                <a:cubicBezTo>
                  <a:pt x="22" y="86"/>
                  <a:pt x="14" y="84"/>
                  <a:pt x="8" y="88"/>
                </a:cubicBezTo>
                <a:cubicBezTo>
                  <a:pt x="2" y="91"/>
                  <a:pt x="0" y="99"/>
                  <a:pt x="3" y="105"/>
                </a:cubicBezTo>
                <a:cubicBezTo>
                  <a:pt x="7" y="111"/>
                  <a:pt x="15" y="113"/>
                  <a:pt x="21" y="109"/>
                </a:cubicBezTo>
                <a:cubicBezTo>
                  <a:pt x="27" y="106"/>
                  <a:pt x="29" y="98"/>
                  <a:pt x="26" y="92"/>
                </a:cubicBezTo>
                <a:close/>
                <a:moveTo>
                  <a:pt x="120" y="88"/>
                </a:moveTo>
                <a:cubicBezTo>
                  <a:pt x="115" y="84"/>
                  <a:pt x="107" y="86"/>
                  <a:pt x="104" y="92"/>
                </a:cubicBezTo>
                <a:cubicBezTo>
                  <a:pt x="101" y="98"/>
                  <a:pt x="103" y="106"/>
                  <a:pt x="108" y="109"/>
                </a:cubicBezTo>
                <a:cubicBezTo>
                  <a:pt x="114" y="113"/>
                  <a:pt x="121" y="111"/>
                  <a:pt x="125" y="105"/>
                </a:cubicBezTo>
                <a:cubicBezTo>
                  <a:pt x="128" y="99"/>
                  <a:pt x="126" y="91"/>
                  <a:pt x="120" y="88"/>
                </a:cubicBezTo>
                <a:close/>
                <a:moveTo>
                  <a:pt x="114" y="78"/>
                </a:moveTo>
                <a:cubicBezTo>
                  <a:pt x="117" y="78"/>
                  <a:pt x="119" y="79"/>
                  <a:pt x="122" y="80"/>
                </a:cubicBezTo>
                <a:cubicBezTo>
                  <a:pt x="122" y="60"/>
                  <a:pt x="122" y="60"/>
                  <a:pt x="122" y="60"/>
                </a:cubicBezTo>
                <a:cubicBezTo>
                  <a:pt x="119" y="61"/>
                  <a:pt x="117" y="61"/>
                  <a:pt x="114" y="61"/>
                </a:cubicBezTo>
                <a:lnTo>
                  <a:pt x="114" y="78"/>
                </a:lnTo>
                <a:close/>
                <a:moveTo>
                  <a:pt x="120" y="52"/>
                </a:moveTo>
                <a:cubicBezTo>
                  <a:pt x="126" y="48"/>
                  <a:pt x="128" y="41"/>
                  <a:pt x="125" y="35"/>
                </a:cubicBezTo>
                <a:cubicBezTo>
                  <a:pt x="121" y="29"/>
                  <a:pt x="114" y="27"/>
                  <a:pt x="108" y="30"/>
                </a:cubicBezTo>
                <a:cubicBezTo>
                  <a:pt x="103" y="34"/>
                  <a:pt x="101" y="41"/>
                  <a:pt x="104" y="47"/>
                </a:cubicBezTo>
                <a:cubicBezTo>
                  <a:pt x="107" y="53"/>
                  <a:pt x="115" y="55"/>
                  <a:pt x="120" y="52"/>
                </a:cubicBezTo>
                <a:close/>
                <a:moveTo>
                  <a:pt x="28" y="25"/>
                </a:moveTo>
                <a:cubicBezTo>
                  <a:pt x="30" y="27"/>
                  <a:pt x="32" y="29"/>
                  <a:pt x="33" y="31"/>
                </a:cubicBezTo>
                <a:cubicBezTo>
                  <a:pt x="47" y="23"/>
                  <a:pt x="47" y="23"/>
                  <a:pt x="47" y="23"/>
                </a:cubicBezTo>
                <a:cubicBezTo>
                  <a:pt x="46" y="21"/>
                  <a:pt x="45" y="18"/>
                  <a:pt x="45" y="15"/>
                </a:cubicBezTo>
                <a:lnTo>
                  <a:pt x="28" y="25"/>
                </a:lnTo>
                <a:close/>
                <a:moveTo>
                  <a:pt x="65" y="115"/>
                </a:moveTo>
                <a:cubicBezTo>
                  <a:pt x="58" y="115"/>
                  <a:pt x="52" y="121"/>
                  <a:pt x="52" y="127"/>
                </a:cubicBezTo>
                <a:cubicBezTo>
                  <a:pt x="52" y="134"/>
                  <a:pt x="58" y="140"/>
                  <a:pt x="65" y="140"/>
                </a:cubicBezTo>
                <a:cubicBezTo>
                  <a:pt x="71" y="140"/>
                  <a:pt x="77" y="134"/>
                  <a:pt x="77" y="127"/>
                </a:cubicBezTo>
                <a:cubicBezTo>
                  <a:pt x="77" y="121"/>
                  <a:pt x="71" y="115"/>
                  <a:pt x="65" y="115"/>
                </a:cubicBezTo>
                <a:close/>
                <a:moveTo>
                  <a:pt x="7" y="80"/>
                </a:moveTo>
                <a:cubicBezTo>
                  <a:pt x="10" y="79"/>
                  <a:pt x="12" y="78"/>
                  <a:pt x="15" y="78"/>
                </a:cubicBezTo>
                <a:cubicBezTo>
                  <a:pt x="15" y="61"/>
                  <a:pt x="15" y="61"/>
                  <a:pt x="15" y="61"/>
                </a:cubicBezTo>
                <a:cubicBezTo>
                  <a:pt x="12" y="61"/>
                  <a:pt x="10" y="61"/>
                  <a:pt x="7" y="60"/>
                </a:cubicBezTo>
                <a:lnTo>
                  <a:pt x="7" y="80"/>
                </a:lnTo>
                <a:close/>
                <a:moveTo>
                  <a:pt x="8" y="52"/>
                </a:moveTo>
                <a:cubicBezTo>
                  <a:pt x="14" y="55"/>
                  <a:pt x="22" y="53"/>
                  <a:pt x="26" y="47"/>
                </a:cubicBezTo>
                <a:cubicBezTo>
                  <a:pt x="29" y="41"/>
                  <a:pt x="27" y="34"/>
                  <a:pt x="21" y="30"/>
                </a:cubicBezTo>
                <a:cubicBezTo>
                  <a:pt x="15" y="27"/>
                  <a:pt x="7" y="29"/>
                  <a:pt x="3" y="35"/>
                </a:cubicBezTo>
                <a:cubicBezTo>
                  <a:pt x="0" y="41"/>
                  <a:pt x="2" y="48"/>
                  <a:pt x="8" y="52"/>
                </a:cubicBezTo>
                <a:close/>
                <a:moveTo>
                  <a:pt x="27" y="115"/>
                </a:moveTo>
                <a:cubicBezTo>
                  <a:pt x="45" y="124"/>
                  <a:pt x="45" y="124"/>
                  <a:pt x="45" y="124"/>
                </a:cubicBezTo>
                <a:cubicBezTo>
                  <a:pt x="45" y="122"/>
                  <a:pt x="46" y="119"/>
                  <a:pt x="47" y="117"/>
                </a:cubicBezTo>
                <a:cubicBezTo>
                  <a:pt x="33" y="109"/>
                  <a:pt x="33" y="109"/>
                  <a:pt x="33" y="109"/>
                </a:cubicBezTo>
                <a:cubicBezTo>
                  <a:pt x="31" y="111"/>
                  <a:pt x="29" y="113"/>
                  <a:pt x="27" y="115"/>
                </a:cubicBezTo>
                <a:close/>
                <a:moveTo>
                  <a:pt x="82" y="22"/>
                </a:moveTo>
                <a:cubicBezTo>
                  <a:pt x="97" y="31"/>
                  <a:pt x="97" y="31"/>
                  <a:pt x="97" y="31"/>
                </a:cubicBezTo>
                <a:cubicBezTo>
                  <a:pt x="98" y="29"/>
                  <a:pt x="100" y="27"/>
                  <a:pt x="102" y="25"/>
                </a:cubicBezTo>
                <a:cubicBezTo>
                  <a:pt x="85" y="15"/>
                  <a:pt x="85" y="15"/>
                  <a:pt x="85" y="15"/>
                </a:cubicBezTo>
                <a:cubicBezTo>
                  <a:pt x="84" y="18"/>
                  <a:pt x="83" y="20"/>
                  <a:pt x="82" y="22"/>
                </a:cubicBezTo>
                <a:close/>
                <a:moveTo>
                  <a:pt x="82" y="117"/>
                </a:moveTo>
                <a:cubicBezTo>
                  <a:pt x="83" y="119"/>
                  <a:pt x="84" y="121"/>
                  <a:pt x="84" y="124"/>
                </a:cubicBezTo>
                <a:cubicBezTo>
                  <a:pt x="102" y="114"/>
                  <a:pt x="102" y="114"/>
                  <a:pt x="102" y="114"/>
                </a:cubicBezTo>
                <a:cubicBezTo>
                  <a:pt x="100" y="112"/>
                  <a:pt x="98" y="110"/>
                  <a:pt x="97" y="108"/>
                </a:cubicBezTo>
                <a:lnTo>
                  <a:pt x="82" y="117"/>
                </a:ln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31" name="文本框 30"/>
          <p:cNvSpPr txBox="1"/>
          <p:nvPr/>
        </p:nvSpPr>
        <p:spPr>
          <a:xfrm>
            <a:off x="2409364" y="3891119"/>
            <a:ext cx="546945" cy="461665"/>
          </a:xfrm>
          <a:prstGeom prst="rect">
            <a:avLst/>
          </a:prstGeom>
          <a:solidFill>
            <a:schemeClr val="bg1"/>
          </a:solidFill>
        </p:spPr>
        <p:txBody>
          <a:bodyPr wrap="none" rtlCol="0">
            <a:spAutoFit/>
          </a:bodyPr>
          <a:lstStyle/>
          <a:p>
            <a:pPr algn="ct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01</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5060490" y="3891119"/>
            <a:ext cx="546945" cy="461665"/>
          </a:xfrm>
          <a:prstGeom prst="rect">
            <a:avLst/>
          </a:prstGeom>
          <a:solidFill>
            <a:schemeClr val="bg1"/>
          </a:solidFill>
        </p:spPr>
        <p:txBody>
          <a:bodyPr wrap="none" rtlCol="0">
            <a:spAutoFit/>
          </a:bodyPr>
          <a:lstStyle/>
          <a:p>
            <a:pPr algn="ct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02</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7711616" y="3891119"/>
            <a:ext cx="546945" cy="461665"/>
          </a:xfrm>
          <a:prstGeom prst="rect">
            <a:avLst/>
          </a:prstGeom>
          <a:solidFill>
            <a:schemeClr val="bg1"/>
          </a:solidFill>
        </p:spPr>
        <p:txBody>
          <a:bodyPr wrap="none" rtlCol="0">
            <a:spAutoFit/>
          </a:bodyPr>
          <a:lstStyle/>
          <a:p>
            <a:pPr algn="ct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03</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10362743" y="3891119"/>
            <a:ext cx="546945" cy="461665"/>
          </a:xfrm>
          <a:prstGeom prst="rect">
            <a:avLst/>
          </a:prstGeom>
          <a:solidFill>
            <a:schemeClr val="bg1"/>
          </a:solidFill>
        </p:spPr>
        <p:txBody>
          <a:bodyPr wrap="none" rtlCol="0">
            <a:spAutoFit/>
          </a:bodyPr>
          <a:lstStyle/>
          <a:p>
            <a:pPr algn="ct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04</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2"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2"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2"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4" grpId="2"/>
      <p:bldP spid="7" grpId="1"/>
      <p:bldP spid="7" grpId="2"/>
      <p:bldP spid="9" grpId="1"/>
      <p:bldP spid="9" grpId="2"/>
      <p:bldP spid="11" grpId="1"/>
      <p:bldP spid="11" grpId="2"/>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descr="图片包含 室内, 床, 布置, 人员&#10;&#10;已生成高可信度的说明"/>
          <p:cNvPicPr>
            <a:picLocks noChangeAspect="1"/>
          </p:cNvPicPr>
          <p:nvPr/>
        </p:nvPicPr>
        <p:blipFill rotWithShape="1">
          <a:blip r:embed="rId2">
            <a:extLst>
              <a:ext uri="{28A0092B-C50C-407E-A947-70E740481C1C}">
                <a14:useLocalDpi xmlns:a14="http://schemas.microsoft.com/office/drawing/2010/main" val="0"/>
              </a:ext>
            </a:extLst>
          </a:blip>
          <a:srcRect t="3979" b="11751"/>
          <a:stretch>
            <a:fillRect/>
          </a:stretch>
        </p:blipFill>
        <p:spPr>
          <a:xfrm>
            <a:off x="20" y="10"/>
            <a:ext cx="12191980" cy="6857990"/>
          </a:xfrm>
          <a:prstGeom prst="rect">
            <a:avLst/>
          </a:prstGeom>
        </p:spPr>
      </p:pic>
      <p:sp>
        <p:nvSpPr>
          <p:cNvPr id="4" name="矩形 3"/>
          <p:cNvSpPr/>
          <p:nvPr/>
        </p:nvSpPr>
        <p:spPr>
          <a:xfrm>
            <a:off x="0" y="1175657"/>
            <a:ext cx="12192000" cy="5058888"/>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文本框 4"/>
          <p:cNvSpPr txBox="1"/>
          <p:nvPr/>
        </p:nvSpPr>
        <p:spPr>
          <a:xfrm>
            <a:off x="5882245" y="1198266"/>
            <a:ext cx="4552615" cy="6451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3600" b="1" dirty="0">
                <a:solidFill>
                  <a:srgbClr val="F26790"/>
                </a:solidFill>
                <a:latin typeface="微软雅黑" panose="020B0503020204020204" pitchFamily="34" charset="-122"/>
                <a:ea typeface="微软雅黑" panose="020B0503020204020204" pitchFamily="34" charset="-122"/>
              </a:rPr>
              <a:t>小儿推拿的历史</a:t>
            </a:r>
          </a:p>
        </p:txBody>
      </p:sp>
      <p:sp>
        <p:nvSpPr>
          <p:cNvPr id="7" name="矩形 6"/>
          <p:cNvSpPr/>
          <p:nvPr/>
        </p:nvSpPr>
        <p:spPr>
          <a:xfrm>
            <a:off x="4819982" y="1933899"/>
            <a:ext cx="6960339" cy="3486852"/>
          </a:xfrm>
          <a:prstGeom prst="rect">
            <a:avLst/>
          </a:prstGeom>
        </p:spPr>
        <p:txBody>
          <a:bodyPr wrap="square">
            <a:spAutoFit/>
          </a:bodyPr>
          <a:lstStyle/>
          <a:p>
            <a:pPr>
              <a:lnSpc>
                <a:spcPct val="150000"/>
              </a:lnSpc>
            </a:pPr>
            <a:r>
              <a:rPr lang="en-US" altLang="zh-CN" sz="2500" b="1" dirty="0">
                <a:solidFill>
                  <a:schemeClr val="bg1">
                    <a:lumMod val="50000"/>
                  </a:schemeClr>
                </a:solidFill>
                <a:latin typeface="微软雅黑" pitchFamily="34" charset="-122"/>
                <a:ea typeface="微软雅黑" pitchFamily="34" charset="-122"/>
              </a:rPr>
              <a:t>      </a:t>
            </a:r>
            <a:r>
              <a:rPr lang="zh-CN" altLang="en-US" sz="2500" b="1" dirty="0">
                <a:solidFill>
                  <a:schemeClr val="bg1">
                    <a:lumMod val="50000"/>
                  </a:schemeClr>
                </a:solidFill>
                <a:latin typeface="微软雅黑" pitchFamily="34" charset="-122"/>
                <a:ea typeface="微软雅黑" pitchFamily="34" charset="-122"/>
              </a:rPr>
              <a:t>小儿</a:t>
            </a:r>
            <a:r>
              <a:rPr lang="en-US" altLang="zh-CN" sz="2500" b="1" dirty="0" err="1">
                <a:solidFill>
                  <a:schemeClr val="bg1">
                    <a:lumMod val="50000"/>
                  </a:schemeClr>
                </a:solidFill>
                <a:latin typeface="微软雅黑" pitchFamily="34" charset="-122"/>
                <a:ea typeface="微软雅黑" pitchFamily="34" charset="-122"/>
              </a:rPr>
              <a:t>推拿是中医传统疗法中的重要组成部分</a:t>
            </a:r>
            <a:r>
              <a:rPr lang="en-US" altLang="zh-CN" sz="2500" b="1" dirty="0">
                <a:solidFill>
                  <a:schemeClr val="bg1">
                    <a:lumMod val="50000"/>
                  </a:schemeClr>
                </a:solidFill>
                <a:latin typeface="微软雅黑" pitchFamily="34" charset="-122"/>
                <a:ea typeface="微软雅黑" pitchFamily="34" charset="-122"/>
              </a:rPr>
              <a:t> 起于秦汉</a:t>
            </a:r>
            <a:r>
              <a:rPr lang="zh-CN" altLang="en-US" sz="2500" b="1" dirty="0">
                <a:solidFill>
                  <a:schemeClr val="bg1">
                    <a:lumMod val="50000"/>
                  </a:schemeClr>
                </a:solidFill>
                <a:latin typeface="微软雅黑" pitchFamily="34" charset="-122"/>
                <a:ea typeface="微软雅黑" pitchFamily="34" charset="-122"/>
              </a:rPr>
              <a:t>，</a:t>
            </a:r>
            <a:r>
              <a:rPr lang="en-US" altLang="zh-CN" sz="2500" b="1" dirty="0">
                <a:solidFill>
                  <a:schemeClr val="bg1">
                    <a:lumMod val="50000"/>
                  </a:schemeClr>
                </a:solidFill>
                <a:latin typeface="微软雅黑" pitchFamily="34" charset="-122"/>
                <a:ea typeface="微软雅黑" pitchFamily="34" charset="-122"/>
              </a:rPr>
              <a:t>兴于明清</a:t>
            </a:r>
            <a:r>
              <a:rPr lang="zh-CN" altLang="en-US" sz="2500" b="1" dirty="0">
                <a:solidFill>
                  <a:schemeClr val="bg1">
                    <a:lumMod val="50000"/>
                  </a:schemeClr>
                </a:solidFill>
                <a:latin typeface="微软雅黑" pitchFamily="34" charset="-122"/>
                <a:ea typeface="微软雅黑" pitchFamily="34" charset="-122"/>
              </a:rPr>
              <a:t>，</a:t>
            </a:r>
            <a:r>
              <a:rPr lang="en-US" altLang="zh-CN" sz="2500" b="1" dirty="0">
                <a:solidFill>
                  <a:schemeClr val="bg1">
                    <a:lumMod val="50000"/>
                  </a:schemeClr>
                </a:solidFill>
                <a:latin typeface="微软雅黑" pitchFamily="34" charset="-122"/>
                <a:ea typeface="微软雅黑" pitchFamily="34" charset="-122"/>
              </a:rPr>
              <a:t>历史源远流长</a:t>
            </a:r>
            <a:r>
              <a:rPr lang="zh-CN" altLang="en-US" sz="2500" b="1" dirty="0">
                <a:solidFill>
                  <a:schemeClr val="bg1">
                    <a:lumMod val="50000"/>
                  </a:schemeClr>
                </a:solidFill>
                <a:latin typeface="微软雅黑" pitchFamily="34" charset="-122"/>
                <a:ea typeface="微软雅黑" pitchFamily="34" charset="-122"/>
              </a:rPr>
              <a:t>。</a:t>
            </a:r>
            <a:r>
              <a:rPr lang="en-US" altLang="zh-CN" sz="2500" b="1" dirty="0">
                <a:solidFill>
                  <a:schemeClr val="bg1">
                    <a:lumMod val="50000"/>
                  </a:schemeClr>
                </a:solidFill>
                <a:latin typeface="微软雅黑" pitchFamily="34" charset="-122"/>
                <a:ea typeface="微软雅黑" pitchFamily="34" charset="-122"/>
              </a:rPr>
              <a:t>小儿推拿是在中医基础理论和相关临床知识的指导下</a:t>
            </a:r>
            <a:r>
              <a:rPr lang="zh-CN" altLang="en-US" sz="2500" b="1" dirty="0">
                <a:solidFill>
                  <a:schemeClr val="bg1">
                    <a:lumMod val="50000"/>
                  </a:schemeClr>
                </a:solidFill>
                <a:latin typeface="微软雅黑" pitchFamily="34" charset="-122"/>
                <a:ea typeface="微软雅黑" pitchFamily="34" charset="-122"/>
              </a:rPr>
              <a:t>，</a:t>
            </a:r>
            <a:r>
              <a:rPr lang="en-US" altLang="zh-CN" sz="2500" b="1" dirty="0" err="1">
                <a:solidFill>
                  <a:schemeClr val="bg1">
                    <a:lumMod val="50000"/>
                  </a:schemeClr>
                </a:solidFill>
                <a:latin typeface="微软雅黑" pitchFamily="34" charset="-122"/>
                <a:ea typeface="微软雅黑" pitchFamily="34" charset="-122"/>
              </a:rPr>
              <a:t>根据小儿病理特点</a:t>
            </a:r>
            <a:r>
              <a:rPr lang="zh-CN" altLang="en-US" sz="2500" b="1" dirty="0">
                <a:solidFill>
                  <a:schemeClr val="bg1">
                    <a:lumMod val="50000"/>
                  </a:schemeClr>
                </a:solidFill>
                <a:latin typeface="微软雅黑" pitchFamily="34" charset="-122"/>
                <a:ea typeface="微软雅黑" pitchFamily="34" charset="-122"/>
              </a:rPr>
              <a:t>，</a:t>
            </a:r>
            <a:r>
              <a:rPr lang="en-US" altLang="zh-CN" sz="2500" b="1" dirty="0" err="1">
                <a:solidFill>
                  <a:schemeClr val="bg1">
                    <a:lumMod val="50000"/>
                  </a:schemeClr>
                </a:solidFill>
                <a:latin typeface="微软雅黑" pitchFamily="34" charset="-122"/>
                <a:ea typeface="微软雅黑" pitchFamily="34" charset="-122"/>
              </a:rPr>
              <a:t>研究在其体表特定的穴位或部位施以手法调和气血</a:t>
            </a:r>
            <a:r>
              <a:rPr lang="zh-CN" altLang="en-US" sz="2500" b="1" dirty="0">
                <a:solidFill>
                  <a:schemeClr val="bg1">
                    <a:lumMod val="50000"/>
                  </a:schemeClr>
                </a:solidFill>
                <a:latin typeface="微软雅黑" pitchFamily="34" charset="-122"/>
                <a:ea typeface="微软雅黑" pitchFamily="34" charset="-122"/>
              </a:rPr>
              <a:t>，</a:t>
            </a:r>
            <a:r>
              <a:rPr lang="en-US" altLang="zh-CN" sz="2500" b="1" dirty="0">
                <a:solidFill>
                  <a:schemeClr val="bg1">
                    <a:lumMod val="50000"/>
                  </a:schemeClr>
                </a:solidFill>
                <a:latin typeface="微软雅黑" pitchFamily="34" charset="-122"/>
                <a:ea typeface="微软雅黑" pitchFamily="34" charset="-122"/>
              </a:rPr>
              <a:t>疏通经络</a:t>
            </a:r>
            <a:r>
              <a:rPr lang="zh-CN" altLang="en-US" sz="2500" b="1" dirty="0">
                <a:solidFill>
                  <a:schemeClr val="bg1">
                    <a:lumMod val="50000"/>
                  </a:schemeClr>
                </a:solidFill>
                <a:latin typeface="微软雅黑" pitchFamily="34" charset="-122"/>
                <a:ea typeface="微软雅黑" pitchFamily="34" charset="-122"/>
              </a:rPr>
              <a:t>，</a:t>
            </a:r>
            <a:r>
              <a:rPr lang="en-US" altLang="zh-CN" sz="2500" b="1" dirty="0">
                <a:solidFill>
                  <a:schemeClr val="bg1">
                    <a:lumMod val="50000"/>
                  </a:schemeClr>
                </a:solidFill>
                <a:latin typeface="微软雅黑" pitchFamily="34" charset="-122"/>
                <a:ea typeface="微软雅黑" pitchFamily="34" charset="-122"/>
              </a:rPr>
              <a:t>调整脏腑功能</a:t>
            </a:r>
            <a:r>
              <a:rPr lang="zh-CN" altLang="en-US" sz="2500" b="1" dirty="0">
                <a:solidFill>
                  <a:schemeClr val="bg1">
                    <a:lumMod val="50000"/>
                  </a:schemeClr>
                </a:solidFill>
                <a:latin typeface="微软雅黑" pitchFamily="34" charset="-122"/>
                <a:ea typeface="微软雅黑" pitchFamily="34" charset="-122"/>
              </a:rPr>
              <a:t>，</a:t>
            </a:r>
            <a:r>
              <a:rPr lang="en-US" altLang="zh-CN" sz="2500" b="1" dirty="0" err="1">
                <a:solidFill>
                  <a:schemeClr val="bg1">
                    <a:lumMod val="50000"/>
                  </a:schemeClr>
                </a:solidFill>
                <a:latin typeface="微软雅黑" pitchFamily="34" charset="-122"/>
                <a:ea typeface="微软雅黑" pitchFamily="34" charset="-122"/>
              </a:rPr>
              <a:t>以防治疾病或助长益智的一种外治手法</a:t>
            </a:r>
            <a:r>
              <a:rPr lang="zh-CN" altLang="en-US" sz="2500" b="1" dirty="0">
                <a:solidFill>
                  <a:schemeClr val="bg1">
                    <a:lumMod val="50000"/>
                  </a:schemeClr>
                </a:solidFill>
                <a:latin typeface="微软雅黑" pitchFamily="34" charset="-122"/>
                <a:ea typeface="微软雅黑" pitchFamily="34" charset="-122"/>
              </a:rPr>
              <a:t>。</a:t>
            </a:r>
          </a:p>
        </p:txBody>
      </p:sp>
      <p:sp>
        <p:nvSpPr>
          <p:cNvPr id="8" name="平行四边形 7"/>
          <p:cNvSpPr/>
          <p:nvPr/>
        </p:nvSpPr>
        <p:spPr>
          <a:xfrm>
            <a:off x="1314874" y="1187709"/>
            <a:ext cx="2911273" cy="3698799"/>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4" name="文本框 13"/>
          <p:cNvSpPr txBox="1"/>
          <p:nvPr/>
        </p:nvSpPr>
        <p:spPr>
          <a:xfrm>
            <a:off x="1694601" y="3537076"/>
            <a:ext cx="2151818" cy="923330"/>
          </a:xfrm>
          <a:prstGeom prst="rect">
            <a:avLst/>
          </a:prstGeom>
          <a:noFill/>
          <a:ln w="19050">
            <a:noFill/>
          </a:ln>
        </p:spPr>
        <p:txBody>
          <a:bodyPr wrap="square" rtlCol="0">
            <a:spAutoFit/>
          </a:bodyPr>
          <a:lstStyle/>
          <a:p>
            <a:pPr algn="ctr"/>
            <a:r>
              <a:rPr lang="en-US" altLang="zh-CN" sz="2800" dirty="0">
                <a:solidFill>
                  <a:schemeClr val="bg1"/>
                </a:solidFill>
                <a:latin typeface="微软雅黑" panose="020B0503020204020204" pitchFamily="34" charset="-122"/>
                <a:ea typeface="微软雅黑" panose="020B0503020204020204" pitchFamily="34" charset="-122"/>
              </a:rPr>
              <a:t>PART</a:t>
            </a:r>
            <a:r>
              <a:rPr lang="en-US" altLang="zh-CN" sz="4000" dirty="0">
                <a:solidFill>
                  <a:schemeClr val="bg1"/>
                </a:solidFill>
                <a:latin typeface="微软雅黑" panose="020B0503020204020204" pitchFamily="34" charset="-122"/>
                <a:ea typeface="微软雅黑" panose="020B0503020204020204" pitchFamily="34" charset="-122"/>
              </a:rPr>
              <a:t> </a:t>
            </a:r>
            <a:r>
              <a:rPr lang="en-US" altLang="zh-CN" sz="5400" dirty="0">
                <a:solidFill>
                  <a:schemeClr val="bg1"/>
                </a:solidFill>
                <a:latin typeface="微软雅黑" panose="020B0503020204020204" pitchFamily="34" charset="-122"/>
                <a:ea typeface="微软雅黑" panose="020B0503020204020204" pitchFamily="34" charset="-122"/>
              </a:rPr>
              <a:t>01</a:t>
            </a:r>
            <a:endParaRPr lang="zh-CN" altLang="en-US" sz="5400" dirty="0">
              <a:solidFill>
                <a:schemeClr val="bg1"/>
              </a:solidFill>
              <a:latin typeface="微软雅黑" panose="020B0503020204020204" pitchFamily="34" charset="-122"/>
              <a:ea typeface="微软雅黑" panose="020B0503020204020204" pitchFamily="34" charset="-122"/>
            </a:endParaRPr>
          </a:p>
        </p:txBody>
      </p:sp>
      <p:sp>
        <p:nvSpPr>
          <p:cNvPr id="17" name="椭圆 16"/>
          <p:cNvSpPr/>
          <p:nvPr/>
        </p:nvSpPr>
        <p:spPr>
          <a:xfrm>
            <a:off x="1874524" y="1600071"/>
            <a:ext cx="1791972" cy="17919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grpSp>
        <p:nvGrpSpPr>
          <p:cNvPr id="11" name="组合 10"/>
          <p:cNvGrpSpPr/>
          <p:nvPr/>
        </p:nvGrpSpPr>
        <p:grpSpPr>
          <a:xfrm>
            <a:off x="2330873" y="1843426"/>
            <a:ext cx="879274" cy="1369070"/>
            <a:chOff x="2954338" y="4733926"/>
            <a:chExt cx="236538" cy="368300"/>
          </a:xfrm>
          <a:solidFill>
            <a:srgbClr val="F26790"/>
          </a:solidFill>
        </p:grpSpPr>
        <p:sp>
          <p:nvSpPr>
            <p:cNvPr id="12" name="Freeform 246"/>
            <p:cNvSpPr>
              <a:spLocks noEditPoints="1"/>
            </p:cNvSpPr>
            <p:nvPr/>
          </p:nvSpPr>
          <p:spPr bwMode="auto">
            <a:xfrm>
              <a:off x="2954338" y="4733926"/>
              <a:ext cx="236538" cy="287338"/>
            </a:xfrm>
            <a:custGeom>
              <a:avLst/>
              <a:gdLst>
                <a:gd name="T0" fmla="*/ 52 w 103"/>
                <a:gd name="T1" fmla="*/ 0 h 125"/>
                <a:gd name="T2" fmla="*/ 0 w 103"/>
                <a:gd name="T3" fmla="*/ 56 h 125"/>
                <a:gd name="T4" fmla="*/ 24 w 103"/>
                <a:gd name="T5" fmla="*/ 125 h 125"/>
                <a:gd name="T6" fmla="*/ 55 w 103"/>
                <a:gd name="T7" fmla="*/ 125 h 125"/>
                <a:gd name="T8" fmla="*/ 83 w 103"/>
                <a:gd name="T9" fmla="*/ 102 h 125"/>
                <a:gd name="T10" fmla="*/ 103 w 103"/>
                <a:gd name="T11" fmla="*/ 51 h 125"/>
                <a:gd name="T12" fmla="*/ 46 w 103"/>
                <a:gd name="T13" fmla="*/ 91 h 125"/>
                <a:gd name="T14" fmla="*/ 35 w 103"/>
                <a:gd name="T15" fmla="*/ 70 h 125"/>
                <a:gd name="T16" fmla="*/ 42 w 103"/>
                <a:gd name="T17" fmla="*/ 67 h 125"/>
                <a:gd name="T18" fmla="*/ 56 w 103"/>
                <a:gd name="T19" fmla="*/ 67 h 125"/>
                <a:gd name="T20" fmla="*/ 62 w 103"/>
                <a:gd name="T21" fmla="*/ 71 h 125"/>
                <a:gd name="T22" fmla="*/ 65 w 103"/>
                <a:gd name="T23" fmla="*/ 71 h 125"/>
                <a:gd name="T24" fmla="*/ 55 w 103"/>
                <a:gd name="T25" fmla="*/ 91 h 125"/>
                <a:gd name="T26" fmla="*/ 46 w 103"/>
                <a:gd name="T27" fmla="*/ 116 h 125"/>
                <a:gd name="T28" fmla="*/ 43 w 103"/>
                <a:gd name="T29" fmla="*/ 55 h 125"/>
                <a:gd name="T30" fmla="*/ 44 w 103"/>
                <a:gd name="T31" fmla="*/ 57 h 125"/>
                <a:gd name="T32" fmla="*/ 43 w 103"/>
                <a:gd name="T33" fmla="*/ 55 h 125"/>
                <a:gd name="T34" fmla="*/ 58 w 103"/>
                <a:gd name="T35" fmla="*/ 54 h 125"/>
                <a:gd name="T36" fmla="*/ 59 w 103"/>
                <a:gd name="T37" fmla="*/ 54 h 125"/>
                <a:gd name="T38" fmla="*/ 57 w 103"/>
                <a:gd name="T39" fmla="*/ 55 h 125"/>
                <a:gd name="T40" fmla="*/ 94 w 103"/>
                <a:gd name="T41" fmla="*/ 60 h 125"/>
                <a:gd name="T42" fmla="*/ 76 w 103"/>
                <a:gd name="T43" fmla="*/ 97 h 125"/>
                <a:gd name="T44" fmla="*/ 61 w 103"/>
                <a:gd name="T45" fmla="*/ 116 h 125"/>
                <a:gd name="T46" fmla="*/ 73 w 103"/>
                <a:gd name="T47" fmla="*/ 69 h 125"/>
                <a:gd name="T48" fmla="*/ 67 w 103"/>
                <a:gd name="T49" fmla="*/ 66 h 125"/>
                <a:gd name="T50" fmla="*/ 59 w 103"/>
                <a:gd name="T51" fmla="*/ 66 h 125"/>
                <a:gd name="T52" fmla="*/ 58 w 103"/>
                <a:gd name="T53" fmla="*/ 64 h 125"/>
                <a:gd name="T54" fmla="*/ 58 w 103"/>
                <a:gd name="T55" fmla="*/ 51 h 125"/>
                <a:gd name="T56" fmla="*/ 55 w 103"/>
                <a:gd name="T57" fmla="*/ 64 h 125"/>
                <a:gd name="T58" fmla="*/ 44 w 103"/>
                <a:gd name="T59" fmla="*/ 65 h 125"/>
                <a:gd name="T60" fmla="*/ 44 w 103"/>
                <a:gd name="T61" fmla="*/ 52 h 125"/>
                <a:gd name="T62" fmla="*/ 40 w 103"/>
                <a:gd name="T63" fmla="*/ 63 h 125"/>
                <a:gd name="T64" fmla="*/ 36 w 103"/>
                <a:gd name="T65" fmla="*/ 67 h 125"/>
                <a:gd name="T66" fmla="*/ 33 w 103"/>
                <a:gd name="T67" fmla="*/ 66 h 125"/>
                <a:gd name="T68" fmla="*/ 29 w 103"/>
                <a:gd name="T69" fmla="*/ 65 h 125"/>
                <a:gd name="T70" fmla="*/ 29 w 103"/>
                <a:gd name="T71" fmla="*/ 65 h 125"/>
                <a:gd name="T72" fmla="*/ 29 w 103"/>
                <a:gd name="T73" fmla="*/ 65 h 125"/>
                <a:gd name="T74" fmla="*/ 39 w 103"/>
                <a:gd name="T75" fmla="*/ 92 h 125"/>
                <a:gd name="T76" fmla="*/ 33 w 103"/>
                <a:gd name="T77" fmla="*/ 116 h 125"/>
                <a:gd name="T78" fmla="*/ 10 w 103"/>
                <a:gd name="T79" fmla="*/ 60 h 125"/>
                <a:gd name="T80" fmla="*/ 9 w 103"/>
                <a:gd name="T81" fmla="*/ 54 h 125"/>
                <a:gd name="T82" fmla="*/ 52 w 103"/>
                <a:gd name="T83" fmla="*/ 9 h 125"/>
                <a:gd name="T84" fmla="*/ 94 w 103"/>
                <a:gd name="T85" fmla="*/ 5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3" h="125">
                  <a:moveTo>
                    <a:pt x="103" y="51"/>
                  </a:moveTo>
                  <a:cubicBezTo>
                    <a:pt x="103" y="23"/>
                    <a:pt x="80" y="0"/>
                    <a:pt x="52" y="0"/>
                  </a:cubicBezTo>
                  <a:cubicBezTo>
                    <a:pt x="23" y="0"/>
                    <a:pt x="0" y="23"/>
                    <a:pt x="0" y="51"/>
                  </a:cubicBezTo>
                  <a:cubicBezTo>
                    <a:pt x="0" y="53"/>
                    <a:pt x="0" y="55"/>
                    <a:pt x="0" y="56"/>
                  </a:cubicBezTo>
                  <a:cubicBezTo>
                    <a:pt x="0" y="57"/>
                    <a:pt x="1" y="77"/>
                    <a:pt x="21" y="102"/>
                  </a:cubicBezTo>
                  <a:cubicBezTo>
                    <a:pt x="26" y="110"/>
                    <a:pt x="24" y="125"/>
                    <a:pt x="24" y="125"/>
                  </a:cubicBezTo>
                  <a:cubicBezTo>
                    <a:pt x="32" y="125"/>
                    <a:pt x="40" y="125"/>
                    <a:pt x="48" y="125"/>
                  </a:cubicBezTo>
                  <a:cubicBezTo>
                    <a:pt x="50" y="125"/>
                    <a:pt x="53" y="125"/>
                    <a:pt x="55" y="125"/>
                  </a:cubicBezTo>
                  <a:cubicBezTo>
                    <a:pt x="63" y="125"/>
                    <a:pt x="71" y="125"/>
                    <a:pt x="79" y="125"/>
                  </a:cubicBezTo>
                  <a:cubicBezTo>
                    <a:pt x="79" y="125"/>
                    <a:pt x="77" y="110"/>
                    <a:pt x="83" y="102"/>
                  </a:cubicBezTo>
                  <a:cubicBezTo>
                    <a:pt x="102" y="77"/>
                    <a:pt x="103" y="57"/>
                    <a:pt x="103" y="56"/>
                  </a:cubicBezTo>
                  <a:cubicBezTo>
                    <a:pt x="103" y="55"/>
                    <a:pt x="103" y="53"/>
                    <a:pt x="103" y="51"/>
                  </a:cubicBezTo>
                  <a:close/>
                  <a:moveTo>
                    <a:pt x="46" y="116"/>
                  </a:moveTo>
                  <a:cubicBezTo>
                    <a:pt x="46" y="91"/>
                    <a:pt x="46" y="91"/>
                    <a:pt x="46" y="91"/>
                  </a:cubicBezTo>
                  <a:cubicBezTo>
                    <a:pt x="46" y="91"/>
                    <a:pt x="45" y="90"/>
                    <a:pt x="45" y="90"/>
                  </a:cubicBezTo>
                  <a:cubicBezTo>
                    <a:pt x="35" y="70"/>
                    <a:pt x="35" y="70"/>
                    <a:pt x="35" y="70"/>
                  </a:cubicBezTo>
                  <a:cubicBezTo>
                    <a:pt x="36" y="70"/>
                    <a:pt x="37" y="70"/>
                    <a:pt x="37" y="70"/>
                  </a:cubicBezTo>
                  <a:cubicBezTo>
                    <a:pt x="39" y="69"/>
                    <a:pt x="40" y="68"/>
                    <a:pt x="42" y="67"/>
                  </a:cubicBezTo>
                  <a:cubicBezTo>
                    <a:pt x="43" y="69"/>
                    <a:pt x="45" y="70"/>
                    <a:pt x="48" y="71"/>
                  </a:cubicBezTo>
                  <a:cubicBezTo>
                    <a:pt x="50" y="71"/>
                    <a:pt x="53" y="70"/>
                    <a:pt x="56" y="67"/>
                  </a:cubicBezTo>
                  <a:cubicBezTo>
                    <a:pt x="56" y="67"/>
                    <a:pt x="57" y="68"/>
                    <a:pt x="57" y="68"/>
                  </a:cubicBezTo>
                  <a:cubicBezTo>
                    <a:pt x="58" y="70"/>
                    <a:pt x="60" y="71"/>
                    <a:pt x="62" y="71"/>
                  </a:cubicBezTo>
                  <a:cubicBezTo>
                    <a:pt x="62" y="71"/>
                    <a:pt x="63" y="71"/>
                    <a:pt x="63" y="71"/>
                  </a:cubicBezTo>
                  <a:cubicBezTo>
                    <a:pt x="64" y="71"/>
                    <a:pt x="64" y="71"/>
                    <a:pt x="65" y="71"/>
                  </a:cubicBezTo>
                  <a:cubicBezTo>
                    <a:pt x="55" y="90"/>
                    <a:pt x="55" y="90"/>
                    <a:pt x="55" y="90"/>
                  </a:cubicBezTo>
                  <a:cubicBezTo>
                    <a:pt x="55" y="90"/>
                    <a:pt x="55" y="91"/>
                    <a:pt x="55" y="91"/>
                  </a:cubicBezTo>
                  <a:cubicBezTo>
                    <a:pt x="55" y="116"/>
                    <a:pt x="55" y="116"/>
                    <a:pt x="55" y="116"/>
                  </a:cubicBezTo>
                  <a:lnTo>
                    <a:pt x="46" y="116"/>
                  </a:lnTo>
                  <a:close/>
                  <a:moveTo>
                    <a:pt x="43" y="55"/>
                  </a:moveTo>
                  <a:cubicBezTo>
                    <a:pt x="43" y="55"/>
                    <a:pt x="43" y="55"/>
                    <a:pt x="43" y="55"/>
                  </a:cubicBezTo>
                  <a:cubicBezTo>
                    <a:pt x="43" y="55"/>
                    <a:pt x="43" y="55"/>
                    <a:pt x="43" y="55"/>
                  </a:cubicBezTo>
                  <a:cubicBezTo>
                    <a:pt x="44" y="56"/>
                    <a:pt x="44" y="56"/>
                    <a:pt x="44" y="57"/>
                  </a:cubicBezTo>
                  <a:cubicBezTo>
                    <a:pt x="44" y="58"/>
                    <a:pt x="44" y="60"/>
                    <a:pt x="43" y="62"/>
                  </a:cubicBezTo>
                  <a:cubicBezTo>
                    <a:pt x="42" y="59"/>
                    <a:pt x="42" y="56"/>
                    <a:pt x="43" y="55"/>
                  </a:cubicBezTo>
                  <a:close/>
                  <a:moveTo>
                    <a:pt x="57" y="55"/>
                  </a:moveTo>
                  <a:cubicBezTo>
                    <a:pt x="58" y="54"/>
                    <a:pt x="58" y="54"/>
                    <a:pt x="58" y="54"/>
                  </a:cubicBezTo>
                  <a:cubicBezTo>
                    <a:pt x="58" y="54"/>
                    <a:pt x="58" y="54"/>
                    <a:pt x="58" y="54"/>
                  </a:cubicBezTo>
                  <a:cubicBezTo>
                    <a:pt x="59" y="54"/>
                    <a:pt x="59" y="54"/>
                    <a:pt x="59" y="54"/>
                  </a:cubicBezTo>
                  <a:cubicBezTo>
                    <a:pt x="59" y="55"/>
                    <a:pt x="59" y="57"/>
                    <a:pt x="57" y="60"/>
                  </a:cubicBezTo>
                  <a:cubicBezTo>
                    <a:pt x="57" y="58"/>
                    <a:pt x="57" y="56"/>
                    <a:pt x="57" y="55"/>
                  </a:cubicBezTo>
                  <a:close/>
                  <a:moveTo>
                    <a:pt x="94" y="54"/>
                  </a:moveTo>
                  <a:cubicBezTo>
                    <a:pt x="94" y="60"/>
                    <a:pt x="94" y="60"/>
                    <a:pt x="94" y="60"/>
                  </a:cubicBezTo>
                  <a:cubicBezTo>
                    <a:pt x="94" y="60"/>
                    <a:pt x="94" y="60"/>
                    <a:pt x="94" y="60"/>
                  </a:cubicBezTo>
                  <a:cubicBezTo>
                    <a:pt x="93" y="65"/>
                    <a:pt x="89" y="79"/>
                    <a:pt x="76" y="97"/>
                  </a:cubicBezTo>
                  <a:cubicBezTo>
                    <a:pt x="71" y="102"/>
                    <a:pt x="70" y="110"/>
                    <a:pt x="70" y="116"/>
                  </a:cubicBezTo>
                  <a:cubicBezTo>
                    <a:pt x="61" y="116"/>
                    <a:pt x="61" y="116"/>
                    <a:pt x="61" y="116"/>
                  </a:cubicBezTo>
                  <a:cubicBezTo>
                    <a:pt x="61" y="92"/>
                    <a:pt x="61" y="92"/>
                    <a:pt x="61" y="92"/>
                  </a:cubicBezTo>
                  <a:cubicBezTo>
                    <a:pt x="73" y="69"/>
                    <a:pt x="73" y="69"/>
                    <a:pt x="73" y="69"/>
                  </a:cubicBezTo>
                  <a:cubicBezTo>
                    <a:pt x="73" y="68"/>
                    <a:pt x="73" y="66"/>
                    <a:pt x="71" y="65"/>
                  </a:cubicBezTo>
                  <a:cubicBezTo>
                    <a:pt x="70" y="64"/>
                    <a:pt x="68" y="65"/>
                    <a:pt x="67" y="66"/>
                  </a:cubicBezTo>
                  <a:cubicBezTo>
                    <a:pt x="66" y="67"/>
                    <a:pt x="64" y="68"/>
                    <a:pt x="62" y="68"/>
                  </a:cubicBezTo>
                  <a:cubicBezTo>
                    <a:pt x="61" y="68"/>
                    <a:pt x="60" y="67"/>
                    <a:pt x="59" y="66"/>
                  </a:cubicBezTo>
                  <a:cubicBezTo>
                    <a:pt x="59" y="66"/>
                    <a:pt x="59" y="65"/>
                    <a:pt x="58" y="64"/>
                  </a:cubicBezTo>
                  <a:cubicBezTo>
                    <a:pt x="58" y="64"/>
                    <a:pt x="58" y="64"/>
                    <a:pt x="58" y="64"/>
                  </a:cubicBezTo>
                  <a:cubicBezTo>
                    <a:pt x="61" y="61"/>
                    <a:pt x="63" y="55"/>
                    <a:pt x="62" y="53"/>
                  </a:cubicBezTo>
                  <a:cubicBezTo>
                    <a:pt x="61" y="51"/>
                    <a:pt x="60" y="51"/>
                    <a:pt x="58" y="51"/>
                  </a:cubicBezTo>
                  <a:cubicBezTo>
                    <a:pt x="57" y="51"/>
                    <a:pt x="55" y="52"/>
                    <a:pt x="54" y="53"/>
                  </a:cubicBezTo>
                  <a:cubicBezTo>
                    <a:pt x="53" y="56"/>
                    <a:pt x="53" y="60"/>
                    <a:pt x="55" y="64"/>
                  </a:cubicBezTo>
                  <a:cubicBezTo>
                    <a:pt x="53" y="66"/>
                    <a:pt x="50" y="68"/>
                    <a:pt x="48" y="67"/>
                  </a:cubicBezTo>
                  <a:cubicBezTo>
                    <a:pt x="47" y="67"/>
                    <a:pt x="45" y="66"/>
                    <a:pt x="44" y="65"/>
                  </a:cubicBezTo>
                  <a:cubicBezTo>
                    <a:pt x="46" y="62"/>
                    <a:pt x="48" y="59"/>
                    <a:pt x="47" y="57"/>
                  </a:cubicBezTo>
                  <a:cubicBezTo>
                    <a:pt x="47" y="55"/>
                    <a:pt x="46" y="53"/>
                    <a:pt x="44" y="52"/>
                  </a:cubicBezTo>
                  <a:cubicBezTo>
                    <a:pt x="43" y="52"/>
                    <a:pt x="41" y="52"/>
                    <a:pt x="40" y="53"/>
                  </a:cubicBezTo>
                  <a:cubicBezTo>
                    <a:pt x="38" y="55"/>
                    <a:pt x="38" y="59"/>
                    <a:pt x="40" y="63"/>
                  </a:cubicBezTo>
                  <a:cubicBezTo>
                    <a:pt x="40" y="63"/>
                    <a:pt x="40" y="64"/>
                    <a:pt x="40" y="64"/>
                  </a:cubicBezTo>
                  <a:cubicBezTo>
                    <a:pt x="39" y="65"/>
                    <a:pt x="38" y="66"/>
                    <a:pt x="36" y="67"/>
                  </a:cubicBezTo>
                  <a:cubicBezTo>
                    <a:pt x="35" y="67"/>
                    <a:pt x="34" y="67"/>
                    <a:pt x="34" y="67"/>
                  </a:cubicBezTo>
                  <a:cubicBezTo>
                    <a:pt x="33" y="66"/>
                    <a:pt x="33" y="66"/>
                    <a:pt x="33" y="66"/>
                  </a:cubicBezTo>
                  <a:cubicBezTo>
                    <a:pt x="33" y="65"/>
                    <a:pt x="31" y="64"/>
                    <a:pt x="30" y="65"/>
                  </a:cubicBezTo>
                  <a:cubicBezTo>
                    <a:pt x="29" y="65"/>
                    <a:pt x="29" y="65"/>
                    <a:pt x="29" y="65"/>
                  </a:cubicBezTo>
                  <a:cubicBezTo>
                    <a:pt x="29" y="65"/>
                    <a:pt x="29" y="65"/>
                    <a:pt x="29" y="65"/>
                  </a:cubicBezTo>
                  <a:cubicBezTo>
                    <a:pt x="29" y="65"/>
                    <a:pt x="29" y="65"/>
                    <a:pt x="29" y="65"/>
                  </a:cubicBezTo>
                  <a:cubicBezTo>
                    <a:pt x="29" y="65"/>
                    <a:pt x="29" y="65"/>
                    <a:pt x="29" y="65"/>
                  </a:cubicBezTo>
                  <a:cubicBezTo>
                    <a:pt x="29" y="65"/>
                    <a:pt x="29" y="65"/>
                    <a:pt x="29" y="65"/>
                  </a:cubicBezTo>
                  <a:cubicBezTo>
                    <a:pt x="27" y="66"/>
                    <a:pt x="27" y="68"/>
                    <a:pt x="28" y="69"/>
                  </a:cubicBezTo>
                  <a:cubicBezTo>
                    <a:pt x="39" y="92"/>
                    <a:pt x="39" y="92"/>
                    <a:pt x="39" y="92"/>
                  </a:cubicBezTo>
                  <a:cubicBezTo>
                    <a:pt x="39" y="116"/>
                    <a:pt x="39" y="116"/>
                    <a:pt x="39" y="116"/>
                  </a:cubicBezTo>
                  <a:cubicBezTo>
                    <a:pt x="33" y="116"/>
                    <a:pt x="33" y="116"/>
                    <a:pt x="33" y="116"/>
                  </a:cubicBezTo>
                  <a:cubicBezTo>
                    <a:pt x="33" y="110"/>
                    <a:pt x="32" y="102"/>
                    <a:pt x="28" y="97"/>
                  </a:cubicBezTo>
                  <a:cubicBezTo>
                    <a:pt x="14" y="79"/>
                    <a:pt x="11" y="65"/>
                    <a:pt x="10" y="60"/>
                  </a:cubicBezTo>
                  <a:cubicBezTo>
                    <a:pt x="10" y="60"/>
                    <a:pt x="10" y="60"/>
                    <a:pt x="10" y="60"/>
                  </a:cubicBezTo>
                  <a:cubicBezTo>
                    <a:pt x="9" y="54"/>
                    <a:pt x="9" y="54"/>
                    <a:pt x="9" y="54"/>
                  </a:cubicBezTo>
                  <a:cubicBezTo>
                    <a:pt x="9" y="53"/>
                    <a:pt x="9" y="52"/>
                    <a:pt x="9" y="51"/>
                  </a:cubicBezTo>
                  <a:cubicBezTo>
                    <a:pt x="9" y="28"/>
                    <a:pt x="28" y="9"/>
                    <a:pt x="52" y="9"/>
                  </a:cubicBezTo>
                  <a:cubicBezTo>
                    <a:pt x="75" y="9"/>
                    <a:pt x="94" y="28"/>
                    <a:pt x="94" y="51"/>
                  </a:cubicBezTo>
                  <a:cubicBezTo>
                    <a:pt x="94" y="52"/>
                    <a:pt x="94" y="53"/>
                    <a:pt x="94"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3" name="Freeform 247"/>
            <p:cNvSpPr/>
            <p:nvPr/>
          </p:nvSpPr>
          <p:spPr bwMode="auto">
            <a:xfrm>
              <a:off x="3008313" y="5030788"/>
              <a:ext cx="127000" cy="71438"/>
            </a:xfrm>
            <a:custGeom>
              <a:avLst/>
              <a:gdLst>
                <a:gd name="T0" fmla="*/ 0 w 55"/>
                <a:gd name="T1" fmla="*/ 5 h 31"/>
                <a:gd name="T2" fmla="*/ 3 w 55"/>
                <a:gd name="T3" fmla="*/ 5 h 31"/>
                <a:gd name="T4" fmla="*/ 3 w 55"/>
                <a:gd name="T5" fmla="*/ 9 h 31"/>
                <a:gd name="T6" fmla="*/ 0 w 55"/>
                <a:gd name="T7" fmla="*/ 9 h 31"/>
                <a:gd name="T8" fmla="*/ 0 w 55"/>
                <a:gd name="T9" fmla="*/ 13 h 31"/>
                <a:gd name="T10" fmla="*/ 3 w 55"/>
                <a:gd name="T11" fmla="*/ 13 h 31"/>
                <a:gd name="T12" fmla="*/ 3 w 55"/>
                <a:gd name="T13" fmla="*/ 17 h 31"/>
                <a:gd name="T14" fmla="*/ 1 w 55"/>
                <a:gd name="T15" fmla="*/ 17 h 31"/>
                <a:gd name="T16" fmla="*/ 12 w 55"/>
                <a:gd name="T17" fmla="*/ 26 h 31"/>
                <a:gd name="T18" fmla="*/ 19 w 55"/>
                <a:gd name="T19" fmla="*/ 31 h 31"/>
                <a:gd name="T20" fmla="*/ 36 w 55"/>
                <a:gd name="T21" fmla="*/ 31 h 31"/>
                <a:gd name="T22" fmla="*/ 43 w 55"/>
                <a:gd name="T23" fmla="*/ 26 h 31"/>
                <a:gd name="T24" fmla="*/ 55 w 55"/>
                <a:gd name="T25" fmla="*/ 17 h 31"/>
                <a:gd name="T26" fmla="*/ 53 w 55"/>
                <a:gd name="T27" fmla="*/ 17 h 31"/>
                <a:gd name="T28" fmla="*/ 53 w 55"/>
                <a:gd name="T29" fmla="*/ 13 h 31"/>
                <a:gd name="T30" fmla="*/ 55 w 55"/>
                <a:gd name="T31" fmla="*/ 13 h 31"/>
                <a:gd name="T32" fmla="*/ 55 w 55"/>
                <a:gd name="T33" fmla="*/ 9 h 31"/>
                <a:gd name="T34" fmla="*/ 53 w 55"/>
                <a:gd name="T35" fmla="*/ 9 h 31"/>
                <a:gd name="T36" fmla="*/ 53 w 55"/>
                <a:gd name="T37" fmla="*/ 5 h 31"/>
                <a:gd name="T38" fmla="*/ 55 w 55"/>
                <a:gd name="T39" fmla="*/ 5 h 31"/>
                <a:gd name="T40" fmla="*/ 55 w 55"/>
                <a:gd name="T41" fmla="*/ 0 h 31"/>
                <a:gd name="T42" fmla="*/ 0 w 55"/>
                <a:gd name="T43" fmla="*/ 0 h 31"/>
                <a:gd name="T44" fmla="*/ 0 w 55"/>
                <a:gd name="T45" fmla="*/ 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31">
                  <a:moveTo>
                    <a:pt x="0" y="5"/>
                  </a:moveTo>
                  <a:cubicBezTo>
                    <a:pt x="3" y="5"/>
                    <a:pt x="3" y="5"/>
                    <a:pt x="3" y="5"/>
                  </a:cubicBezTo>
                  <a:cubicBezTo>
                    <a:pt x="3" y="9"/>
                    <a:pt x="3" y="9"/>
                    <a:pt x="3" y="9"/>
                  </a:cubicBezTo>
                  <a:cubicBezTo>
                    <a:pt x="0" y="9"/>
                    <a:pt x="0" y="9"/>
                    <a:pt x="0" y="9"/>
                  </a:cubicBezTo>
                  <a:cubicBezTo>
                    <a:pt x="0" y="13"/>
                    <a:pt x="0" y="13"/>
                    <a:pt x="0" y="13"/>
                  </a:cubicBezTo>
                  <a:cubicBezTo>
                    <a:pt x="3" y="13"/>
                    <a:pt x="3" y="13"/>
                    <a:pt x="3" y="13"/>
                  </a:cubicBezTo>
                  <a:cubicBezTo>
                    <a:pt x="3" y="17"/>
                    <a:pt x="3" y="17"/>
                    <a:pt x="3" y="17"/>
                  </a:cubicBezTo>
                  <a:cubicBezTo>
                    <a:pt x="1" y="17"/>
                    <a:pt x="1" y="17"/>
                    <a:pt x="1" y="17"/>
                  </a:cubicBezTo>
                  <a:cubicBezTo>
                    <a:pt x="1" y="22"/>
                    <a:pt x="6" y="26"/>
                    <a:pt x="12" y="26"/>
                  </a:cubicBezTo>
                  <a:cubicBezTo>
                    <a:pt x="13" y="29"/>
                    <a:pt x="16" y="31"/>
                    <a:pt x="19" y="31"/>
                  </a:cubicBezTo>
                  <a:cubicBezTo>
                    <a:pt x="36" y="31"/>
                    <a:pt x="36" y="31"/>
                    <a:pt x="36" y="31"/>
                  </a:cubicBezTo>
                  <a:cubicBezTo>
                    <a:pt x="39" y="31"/>
                    <a:pt x="42" y="29"/>
                    <a:pt x="43" y="26"/>
                  </a:cubicBezTo>
                  <a:cubicBezTo>
                    <a:pt x="49" y="26"/>
                    <a:pt x="54" y="22"/>
                    <a:pt x="55" y="17"/>
                  </a:cubicBezTo>
                  <a:cubicBezTo>
                    <a:pt x="53" y="17"/>
                    <a:pt x="53" y="17"/>
                    <a:pt x="53" y="17"/>
                  </a:cubicBezTo>
                  <a:cubicBezTo>
                    <a:pt x="53" y="13"/>
                    <a:pt x="53" y="13"/>
                    <a:pt x="53" y="13"/>
                  </a:cubicBezTo>
                  <a:cubicBezTo>
                    <a:pt x="55" y="13"/>
                    <a:pt x="55" y="13"/>
                    <a:pt x="55" y="13"/>
                  </a:cubicBezTo>
                  <a:cubicBezTo>
                    <a:pt x="55" y="9"/>
                    <a:pt x="55" y="9"/>
                    <a:pt x="55" y="9"/>
                  </a:cubicBezTo>
                  <a:cubicBezTo>
                    <a:pt x="53" y="9"/>
                    <a:pt x="53" y="9"/>
                    <a:pt x="53" y="9"/>
                  </a:cubicBezTo>
                  <a:cubicBezTo>
                    <a:pt x="53" y="5"/>
                    <a:pt x="53" y="5"/>
                    <a:pt x="53" y="5"/>
                  </a:cubicBezTo>
                  <a:cubicBezTo>
                    <a:pt x="55" y="5"/>
                    <a:pt x="55" y="5"/>
                    <a:pt x="55" y="5"/>
                  </a:cubicBezTo>
                  <a:cubicBezTo>
                    <a:pt x="55" y="0"/>
                    <a:pt x="55" y="0"/>
                    <a:pt x="55" y="0"/>
                  </a:cubicBezTo>
                  <a:cubicBezTo>
                    <a:pt x="0" y="0"/>
                    <a:pt x="0" y="0"/>
                    <a:pt x="0" y="0"/>
                  </a:cubicBezTo>
                  <a:lnTo>
                    <a:pt x="0"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片包含 床, 室内, 墙壁, 布置&#10;&#10;已生成极高可信度的说明"/>
          <p:cNvPicPr>
            <a:picLocks noChangeAspect="1"/>
          </p:cNvPicPr>
          <p:nvPr/>
        </p:nvPicPr>
        <p:blipFill>
          <a:blip r:embed="rId3" cstate="print">
            <a:extLst>
              <a:ext uri="{28A0092B-C50C-407E-A947-70E740481C1C}">
                <a14:useLocalDpi xmlns:a14="http://schemas.microsoft.com/office/drawing/2010/main" val="0"/>
              </a:ext>
            </a:extLst>
          </a:blip>
          <a:srcRect b="3046"/>
          <a:stretch>
            <a:fillRect/>
          </a:stretch>
        </p:blipFill>
        <p:spPr>
          <a:xfrm>
            <a:off x="5442689" y="1838365"/>
            <a:ext cx="5663461" cy="3660617"/>
          </a:xfrm>
          <a:custGeom>
            <a:avLst/>
            <a:gdLst>
              <a:gd name="connsiteX0" fmla="*/ 0 w 5663461"/>
              <a:gd name="connsiteY0" fmla="*/ 0 h 3660617"/>
              <a:gd name="connsiteX1" fmla="*/ 5663461 w 5663461"/>
              <a:gd name="connsiteY1" fmla="*/ 0 h 3660617"/>
              <a:gd name="connsiteX2" fmla="*/ 5663461 w 5663461"/>
              <a:gd name="connsiteY2" fmla="*/ 3660617 h 3660617"/>
              <a:gd name="connsiteX3" fmla="*/ 0 w 5663461"/>
              <a:gd name="connsiteY3" fmla="*/ 3660617 h 3660617"/>
            </a:gdLst>
            <a:ahLst/>
            <a:cxnLst>
              <a:cxn ang="0">
                <a:pos x="connsiteX0" y="connsiteY0"/>
              </a:cxn>
              <a:cxn ang="0">
                <a:pos x="connsiteX1" y="connsiteY1"/>
              </a:cxn>
              <a:cxn ang="0">
                <a:pos x="connsiteX2" y="connsiteY2"/>
              </a:cxn>
              <a:cxn ang="0">
                <a:pos x="connsiteX3" y="connsiteY3"/>
              </a:cxn>
            </a:cxnLst>
            <a:rect l="l" t="t" r="r" b="b"/>
            <a:pathLst>
              <a:path w="5663461" h="3660617">
                <a:moveTo>
                  <a:pt x="0" y="0"/>
                </a:moveTo>
                <a:lnTo>
                  <a:pt x="5663461" y="0"/>
                </a:lnTo>
                <a:lnTo>
                  <a:pt x="5663461" y="3660617"/>
                </a:lnTo>
                <a:lnTo>
                  <a:pt x="0" y="3660617"/>
                </a:lnTo>
                <a:close/>
              </a:path>
            </a:pathLst>
          </a:custGeom>
        </p:spPr>
      </p:pic>
      <p:sp>
        <p:nvSpPr>
          <p:cNvPr id="5" name="平行四边形 4"/>
          <p:cNvSpPr/>
          <p:nvPr/>
        </p:nvSpPr>
        <p:spPr>
          <a:xfrm>
            <a:off x="533400" y="108792"/>
            <a:ext cx="177800" cy="655605"/>
          </a:xfrm>
          <a:prstGeom prst="parallelogram">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2" name="平行四边形 1"/>
          <p:cNvSpPr/>
          <p:nvPr/>
        </p:nvSpPr>
        <p:spPr>
          <a:xfrm>
            <a:off x="444500" y="0"/>
            <a:ext cx="177800" cy="655605"/>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3" name="文本框 2"/>
          <p:cNvSpPr txBox="1"/>
          <p:nvPr/>
        </p:nvSpPr>
        <p:spPr>
          <a:xfrm>
            <a:off x="800100" y="256726"/>
            <a:ext cx="29143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b="1" dirty="0">
                <a:solidFill>
                  <a:srgbClr val="F26790"/>
                </a:solidFill>
                <a:latin typeface="微软雅黑" panose="020B0503020204020204" pitchFamily="34" charset="-122"/>
                <a:ea typeface="微软雅黑" panose="020B0503020204020204" pitchFamily="34" charset="-122"/>
              </a:rPr>
              <a:t>小儿推拿的历史</a:t>
            </a:r>
          </a:p>
        </p:txBody>
      </p:sp>
      <p:sp>
        <p:nvSpPr>
          <p:cNvPr id="7" name="Rectangle 1"/>
          <p:cNvSpPr/>
          <p:nvPr/>
        </p:nvSpPr>
        <p:spPr>
          <a:xfrm>
            <a:off x="711200" y="1229582"/>
            <a:ext cx="4638056" cy="4602991"/>
          </a:xfrm>
          <a:prstGeom prst="rect">
            <a:avLst/>
          </a:prstGeom>
        </p:spPr>
        <p:txBody>
          <a:bodyPr wrap="square">
            <a:spAutoFit/>
          </a:bodyPr>
          <a:lstStyle/>
          <a:p>
            <a:pPr algn="just">
              <a:lnSpc>
                <a:spcPct val="150000"/>
              </a:lnSpc>
              <a:spcAft>
                <a:spcPts val="1200"/>
              </a:spcAft>
            </a:pPr>
            <a:r>
              <a:rPr lang="en-US" sz="2200" b="1" dirty="0">
                <a:solidFill>
                  <a:schemeClr val="tx1">
                    <a:lumMod val="50000"/>
                    <a:lumOff val="50000"/>
                  </a:schemeClr>
                </a:solidFill>
                <a:latin typeface="微软雅黑" pitchFamily="34" charset="-122"/>
                <a:ea typeface="微软雅黑" pitchFamily="34" charset="-122"/>
                <a:cs typeface="Open Sans" panose="020B0606030504020204" pitchFamily="34" charset="0"/>
              </a:rPr>
              <a:t>      小儿推拿历史悠久，源远流长，是古代劳动人民在长期与疾病作斗争的实践中，不断发展与完善起来的一门临床科学。小儿推拿是根据小儿的形体、生理、病理以及特定穴位的形态位置等特点，专用于防治小儿某些病证的推拿方，又称小儿按摩。早在公元前14世纪，关于按摩和儿科的知识已有文字记载。</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533400" y="108792"/>
            <a:ext cx="177800" cy="655605"/>
          </a:xfrm>
          <a:prstGeom prst="parallelogram">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2" name="平行四边形 1"/>
          <p:cNvSpPr/>
          <p:nvPr/>
        </p:nvSpPr>
        <p:spPr>
          <a:xfrm>
            <a:off x="444500" y="0"/>
            <a:ext cx="177800" cy="655605"/>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3" name="文本框 2"/>
          <p:cNvSpPr txBox="1"/>
          <p:nvPr/>
        </p:nvSpPr>
        <p:spPr>
          <a:xfrm>
            <a:off x="800100" y="256726"/>
            <a:ext cx="29143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b="1" dirty="0">
                <a:solidFill>
                  <a:srgbClr val="F26790"/>
                </a:solidFill>
                <a:latin typeface="微软雅黑" panose="020B0503020204020204" pitchFamily="34" charset="-122"/>
                <a:ea typeface="微软雅黑" panose="020B0503020204020204" pitchFamily="34" charset="-122"/>
              </a:rPr>
              <a:t>小儿推拿</a:t>
            </a:r>
          </a:p>
        </p:txBody>
      </p:sp>
      <p:cxnSp>
        <p:nvCxnSpPr>
          <p:cNvPr id="69" name="直接连接符 68"/>
          <p:cNvCxnSpPr/>
          <p:nvPr>
            <p:custDataLst>
              <p:tags r:id="rId1"/>
            </p:custDataLst>
          </p:nvPr>
        </p:nvCxnSpPr>
        <p:spPr>
          <a:xfrm>
            <a:off x="3887255" y="672598"/>
            <a:ext cx="0" cy="5170108"/>
          </a:xfrm>
          <a:prstGeom prst="line">
            <a:avLst/>
          </a:prstGeom>
          <a:ln w="25400">
            <a:solidFill>
              <a:sysClr val="window" lastClr="FFFFFF">
                <a:lumMod val="75000"/>
              </a:sysClr>
            </a:solidFill>
          </a:ln>
          <a:effectLst>
            <a:outerShdw blurRad="177800" dist="12700" algn="l" rotWithShape="0">
              <a:prstClr val="black">
                <a:alpha val="40000"/>
              </a:prstClr>
            </a:outerShdw>
          </a:effectLst>
        </p:spPr>
        <p:style>
          <a:lnRef idx="1">
            <a:srgbClr val="47B6E7"/>
          </a:lnRef>
          <a:fillRef idx="0">
            <a:srgbClr val="47B6E7"/>
          </a:fillRef>
          <a:effectRef idx="0">
            <a:srgbClr val="47B6E7"/>
          </a:effectRef>
          <a:fontRef idx="minor">
            <a:sysClr val="windowText" lastClr="000000"/>
          </a:fontRef>
        </p:style>
      </p:cxnSp>
      <p:sp>
        <p:nvSpPr>
          <p:cNvPr id="70" name="矩形 69"/>
          <p:cNvSpPr/>
          <p:nvPr>
            <p:custDataLst>
              <p:tags r:id="rId2"/>
            </p:custDataLst>
          </p:nvPr>
        </p:nvSpPr>
        <p:spPr>
          <a:xfrm>
            <a:off x="3877783" y="1230958"/>
            <a:ext cx="2796445" cy="672511"/>
          </a:xfrm>
          <a:prstGeom prst="rect">
            <a:avLst/>
          </a:prstGeom>
          <a:solidFill>
            <a:srgbClr val="F26790"/>
          </a:solidFill>
          <a:ln>
            <a:noFill/>
          </a:ln>
        </p:spPr>
        <p:style>
          <a:lnRef idx="2">
            <a:srgbClr val="47B6E7">
              <a:shade val="50000"/>
            </a:srgbClr>
          </a:lnRef>
          <a:fillRef idx="1">
            <a:srgbClr val="47B6E7"/>
          </a:fillRef>
          <a:effectRef idx="0">
            <a:srgbClr val="47B6E7"/>
          </a:effectRef>
          <a:fontRef idx="minor">
            <a:sysClr val="window" lastClr="FFFFFF"/>
          </a:fontRef>
        </p:style>
        <p:txBody>
          <a:bodyPr lIns="0" tIns="0" rIns="0" bIns="0" rtlCol="0" anchor="ctr">
            <a:normAutofit/>
          </a:bodyPr>
          <a:lstStyle/>
          <a:p>
            <a:pPr algn="ctr"/>
            <a:r>
              <a:rPr lang="zh-CN" altLang="en-US" sz="3200" b="1" dirty="0">
                <a:solidFill>
                  <a:sysClr val="window" lastClr="FFFFFF"/>
                </a:solidFill>
                <a:latin typeface="微软雅黑" panose="020B0503020204020204" pitchFamily="34" charset="-122"/>
                <a:ea typeface="微软雅黑" panose="020B0503020204020204" pitchFamily="34" charset="-122"/>
                <a:cs typeface="+mn-ea"/>
                <a:sym typeface="Arial" panose="020B0604020202020204" pitchFamily="34" charset="0"/>
              </a:rPr>
              <a:t>理论基础</a:t>
            </a:r>
          </a:p>
        </p:txBody>
      </p:sp>
      <p:sp>
        <p:nvSpPr>
          <p:cNvPr id="71" name="椭圆 70"/>
          <p:cNvSpPr/>
          <p:nvPr>
            <p:custDataLst>
              <p:tags r:id="rId3"/>
            </p:custDataLst>
          </p:nvPr>
        </p:nvSpPr>
        <p:spPr>
          <a:xfrm>
            <a:off x="3603096" y="1293159"/>
            <a:ext cx="549374" cy="549374"/>
          </a:xfrm>
          <a:prstGeom prst="ellipse">
            <a:avLst/>
          </a:prstGeom>
          <a:solidFill>
            <a:srgbClr val="F26790"/>
          </a:solidFill>
          <a:ln w="25400">
            <a:solidFill>
              <a:sysClr val="window" lastClr="FFFFFF"/>
            </a:solidFill>
          </a:ln>
          <a:effectLst>
            <a:outerShdw blurRad="63500" sx="102000" sy="102000" algn="ctr" rotWithShape="0">
              <a:prstClr val="black">
                <a:alpha val="40000"/>
              </a:prstClr>
            </a:outerShdw>
          </a:effectLst>
        </p:spPr>
        <p:style>
          <a:lnRef idx="2">
            <a:srgbClr val="47B6E7">
              <a:shade val="50000"/>
            </a:srgbClr>
          </a:lnRef>
          <a:fillRef idx="1">
            <a:srgbClr val="47B6E7"/>
          </a:fillRef>
          <a:effectRef idx="0">
            <a:srgbClr val="47B6E7"/>
          </a:effectRef>
          <a:fontRef idx="minor">
            <a:sysClr val="window" lastClr="FFFFFF"/>
          </a:fontRef>
        </p:style>
        <p:txBody>
          <a:bodyPr lIns="0" tIns="0" rIns="0" bIns="0" rtlCol="0" anchor="ctr">
            <a:normAutofit/>
          </a:bodyPr>
          <a:lstStyle/>
          <a:p>
            <a:pPr algn="ctr"/>
            <a:r>
              <a:rPr lang="en-US" altLang="zh-CN" sz="2400" dirty="0">
                <a:solidFill>
                  <a:sysClr val="window" lastClr="FFFFFF"/>
                </a:solidFill>
                <a:sym typeface="Arial" panose="020B0604020202020204" pitchFamily="34" charset="0"/>
              </a:rPr>
              <a:t>01</a:t>
            </a:r>
            <a:endParaRPr lang="zh-CN" altLang="en-US" sz="2400" dirty="0">
              <a:solidFill>
                <a:sysClr val="window" lastClr="FFFFFF"/>
              </a:solidFill>
              <a:sym typeface="Arial" panose="020B0604020202020204" pitchFamily="34" charset="0"/>
            </a:endParaRPr>
          </a:p>
        </p:txBody>
      </p:sp>
      <p:sp>
        <p:nvSpPr>
          <p:cNvPr id="72" name="矩形 71"/>
          <p:cNvSpPr/>
          <p:nvPr>
            <p:custDataLst>
              <p:tags r:id="rId4"/>
            </p:custDataLst>
          </p:nvPr>
        </p:nvSpPr>
        <p:spPr>
          <a:xfrm>
            <a:off x="6860535" y="1231593"/>
            <a:ext cx="4872286" cy="672511"/>
          </a:xfrm>
          <a:prstGeom prst="rect">
            <a:avLst/>
          </a:prstGeom>
        </p:spPr>
        <p:txBody>
          <a:bodyPr wrap="square" anchor="ctr" anchorCtr="0">
            <a:noAutofit/>
          </a:bodyPr>
          <a:lstStyle/>
          <a:p>
            <a:r>
              <a:rPr lang="zh-CN" altLang="en-US" b="1" dirty="0">
                <a:latin typeface="微软雅黑" panose="020B0503020204020204" pitchFamily="34" charset="-122"/>
                <a:ea typeface="微软雅黑" panose="020B0503020204020204" pitchFamily="34" charset="-122"/>
                <a:sym typeface="Arial" panose="020B0604020202020204" pitchFamily="34" charset="0"/>
              </a:rPr>
              <a:t>       小儿推拿是以中医辩证理论为基础，通过穴位点按推拿、调节脏腑、疏通经络、调和气血、平衡阴阳的方式来改善儿童体质、提高机体免疫力的一种保健方式。</a:t>
            </a:r>
          </a:p>
        </p:txBody>
      </p:sp>
      <p:sp>
        <p:nvSpPr>
          <p:cNvPr id="73" name="矩形 72"/>
          <p:cNvSpPr/>
          <p:nvPr>
            <p:custDataLst>
              <p:tags r:id="rId5"/>
            </p:custDataLst>
          </p:nvPr>
        </p:nvSpPr>
        <p:spPr>
          <a:xfrm>
            <a:off x="3877783" y="2366901"/>
            <a:ext cx="2796445" cy="672511"/>
          </a:xfrm>
          <a:prstGeom prst="rect">
            <a:avLst/>
          </a:prstGeom>
          <a:solidFill>
            <a:srgbClr val="F480A1"/>
          </a:solidFill>
          <a:ln>
            <a:noFill/>
          </a:ln>
        </p:spPr>
        <p:style>
          <a:lnRef idx="2">
            <a:srgbClr val="47B6E7">
              <a:shade val="50000"/>
            </a:srgbClr>
          </a:lnRef>
          <a:fillRef idx="1">
            <a:srgbClr val="47B6E7"/>
          </a:fillRef>
          <a:effectRef idx="0">
            <a:srgbClr val="47B6E7"/>
          </a:effectRef>
          <a:fontRef idx="minor">
            <a:sysClr val="window" lastClr="FFFFFF"/>
          </a:fontRef>
        </p:style>
        <p:txBody>
          <a:bodyPr lIns="0" tIns="0" rIns="0" bIns="0" rtlCol="0" anchor="ctr">
            <a:normAutofit/>
          </a:bodyPr>
          <a:lstStyle/>
          <a:p>
            <a:pPr algn="ctr"/>
            <a:r>
              <a:rPr lang="zh-CN" altLang="en-US" sz="3200" b="1" dirty="0">
                <a:solidFill>
                  <a:sysClr val="window" lastClr="FFFFFF"/>
                </a:solidFill>
                <a:latin typeface="微软雅黑" panose="020B0503020204020204" pitchFamily="34" charset="-122"/>
                <a:ea typeface="微软雅黑" panose="020B0503020204020204" pitchFamily="34" charset="-122"/>
                <a:cs typeface="+mn-ea"/>
                <a:sym typeface="Arial" panose="020B0604020202020204" pitchFamily="34" charset="0"/>
              </a:rPr>
              <a:t>手法次序</a:t>
            </a:r>
          </a:p>
        </p:txBody>
      </p:sp>
      <p:sp>
        <p:nvSpPr>
          <p:cNvPr id="74" name="椭圆 73"/>
          <p:cNvSpPr/>
          <p:nvPr>
            <p:custDataLst>
              <p:tags r:id="rId6"/>
            </p:custDataLst>
          </p:nvPr>
        </p:nvSpPr>
        <p:spPr>
          <a:xfrm>
            <a:off x="3603096" y="2428468"/>
            <a:ext cx="549374" cy="549374"/>
          </a:xfrm>
          <a:prstGeom prst="ellipse">
            <a:avLst/>
          </a:prstGeom>
          <a:solidFill>
            <a:srgbClr val="F480A1"/>
          </a:solidFill>
          <a:ln w="25400">
            <a:solidFill>
              <a:sysClr val="window" lastClr="FFFFFF"/>
            </a:solidFill>
          </a:ln>
          <a:effectLst>
            <a:outerShdw blurRad="63500" sx="102000" sy="102000" algn="ctr" rotWithShape="0">
              <a:prstClr val="black">
                <a:alpha val="40000"/>
              </a:prstClr>
            </a:outerShdw>
          </a:effectLst>
        </p:spPr>
        <p:style>
          <a:lnRef idx="2">
            <a:srgbClr val="47B6E7">
              <a:shade val="50000"/>
            </a:srgbClr>
          </a:lnRef>
          <a:fillRef idx="1">
            <a:srgbClr val="47B6E7"/>
          </a:fillRef>
          <a:effectRef idx="0">
            <a:srgbClr val="47B6E7"/>
          </a:effectRef>
          <a:fontRef idx="minor">
            <a:sysClr val="window" lastClr="FFFFFF"/>
          </a:fontRef>
        </p:style>
        <p:txBody>
          <a:bodyPr lIns="0" tIns="0" rIns="0" bIns="0" rtlCol="0" anchor="ctr">
            <a:normAutofit/>
          </a:bodyPr>
          <a:lstStyle/>
          <a:p>
            <a:pPr algn="ctr"/>
            <a:r>
              <a:rPr lang="en-US" altLang="zh-CN" sz="2400">
                <a:solidFill>
                  <a:sysClr val="window" lastClr="FFFFFF"/>
                </a:solidFill>
                <a:sym typeface="Arial" panose="020B0604020202020204" pitchFamily="34" charset="0"/>
              </a:rPr>
              <a:t>02</a:t>
            </a:r>
            <a:endParaRPr lang="zh-CN" altLang="en-US" sz="2400">
              <a:solidFill>
                <a:sysClr val="window" lastClr="FFFFFF"/>
              </a:solidFill>
              <a:sym typeface="Arial" panose="020B0604020202020204" pitchFamily="34" charset="0"/>
            </a:endParaRPr>
          </a:p>
        </p:txBody>
      </p:sp>
      <p:sp>
        <p:nvSpPr>
          <p:cNvPr id="75" name="矩形 74"/>
          <p:cNvSpPr/>
          <p:nvPr>
            <p:custDataLst>
              <p:tags r:id="rId7"/>
            </p:custDataLst>
          </p:nvPr>
        </p:nvSpPr>
        <p:spPr>
          <a:xfrm>
            <a:off x="6860534" y="2366900"/>
            <a:ext cx="4753533" cy="672511"/>
          </a:xfrm>
          <a:prstGeom prst="rect">
            <a:avLst/>
          </a:prstGeom>
        </p:spPr>
        <p:txBody>
          <a:bodyPr wrap="square" anchor="ctr" anchorCtr="0">
            <a:noAutofit/>
          </a:bodyPr>
          <a:lstStyle/>
          <a:p>
            <a:r>
              <a:rPr lang="zh-CN" altLang="en-US" b="1" dirty="0">
                <a:latin typeface="微软雅黑" panose="020B0503020204020204" pitchFamily="34" charset="-122"/>
                <a:ea typeface="微软雅黑" panose="020B0503020204020204" pitchFamily="34" charset="-122"/>
                <a:sym typeface="Arial" panose="020B0604020202020204" pitchFamily="34" charset="0"/>
              </a:rPr>
              <a:t>       小儿推拿时，应按顺序依次操作，以免遗漏。应先轻手法，后重手法，先头面，次上肢，再下肢，最后是胸腹腰背。</a:t>
            </a:r>
          </a:p>
        </p:txBody>
      </p:sp>
      <p:sp>
        <p:nvSpPr>
          <p:cNvPr id="76" name="矩形 75"/>
          <p:cNvSpPr/>
          <p:nvPr>
            <p:custDataLst>
              <p:tags r:id="rId8"/>
            </p:custDataLst>
          </p:nvPr>
        </p:nvSpPr>
        <p:spPr>
          <a:xfrm>
            <a:off x="3877783" y="3502210"/>
            <a:ext cx="2796445" cy="672511"/>
          </a:xfrm>
          <a:prstGeom prst="rect">
            <a:avLst/>
          </a:prstGeom>
          <a:solidFill>
            <a:srgbClr val="FAC2D2"/>
          </a:solidFill>
          <a:ln>
            <a:noFill/>
          </a:ln>
        </p:spPr>
        <p:style>
          <a:lnRef idx="2">
            <a:srgbClr val="47B6E7">
              <a:shade val="50000"/>
            </a:srgbClr>
          </a:lnRef>
          <a:fillRef idx="1">
            <a:srgbClr val="47B6E7"/>
          </a:fillRef>
          <a:effectRef idx="0">
            <a:srgbClr val="47B6E7"/>
          </a:effectRef>
          <a:fontRef idx="minor">
            <a:sysClr val="window" lastClr="FFFFFF"/>
          </a:fontRef>
        </p:style>
        <p:txBody>
          <a:bodyPr lIns="0" tIns="0" rIns="0" bIns="0" rtlCol="0" anchor="ctr">
            <a:normAutofit/>
          </a:bodyPr>
          <a:lstStyle/>
          <a:p>
            <a:pPr algn="ctr"/>
            <a:r>
              <a:rPr lang="zh-CN" altLang="en-US" sz="3200" b="1" dirty="0">
                <a:solidFill>
                  <a:sysClr val="window" lastClr="FFFFFF"/>
                </a:solidFill>
                <a:latin typeface="微软雅黑" panose="020B0503020204020204" pitchFamily="34" charset="-122"/>
                <a:ea typeface="微软雅黑" panose="020B0503020204020204" pitchFamily="34" charset="-122"/>
                <a:cs typeface="+mn-ea"/>
                <a:sym typeface="Arial" panose="020B0604020202020204" pitchFamily="34" charset="0"/>
              </a:rPr>
              <a:t>手法要求</a:t>
            </a:r>
          </a:p>
        </p:txBody>
      </p:sp>
      <p:sp>
        <p:nvSpPr>
          <p:cNvPr id="77" name="椭圆 76"/>
          <p:cNvSpPr/>
          <p:nvPr>
            <p:custDataLst>
              <p:tags r:id="rId9"/>
            </p:custDataLst>
          </p:nvPr>
        </p:nvSpPr>
        <p:spPr>
          <a:xfrm>
            <a:off x="3603096" y="3563777"/>
            <a:ext cx="549374" cy="549374"/>
          </a:xfrm>
          <a:prstGeom prst="ellipse">
            <a:avLst/>
          </a:prstGeom>
          <a:solidFill>
            <a:srgbClr val="FAC2D2"/>
          </a:solidFill>
          <a:ln w="25400">
            <a:solidFill>
              <a:sysClr val="window" lastClr="FFFFFF"/>
            </a:solidFill>
          </a:ln>
          <a:effectLst>
            <a:outerShdw blurRad="63500" sx="102000" sy="102000" algn="ctr" rotWithShape="0">
              <a:prstClr val="black">
                <a:alpha val="40000"/>
              </a:prstClr>
            </a:outerShdw>
          </a:effectLst>
        </p:spPr>
        <p:style>
          <a:lnRef idx="2">
            <a:srgbClr val="47B6E7">
              <a:shade val="50000"/>
            </a:srgbClr>
          </a:lnRef>
          <a:fillRef idx="1">
            <a:srgbClr val="47B6E7"/>
          </a:fillRef>
          <a:effectRef idx="0">
            <a:srgbClr val="47B6E7"/>
          </a:effectRef>
          <a:fontRef idx="minor">
            <a:sysClr val="window" lastClr="FFFFFF"/>
          </a:fontRef>
        </p:style>
        <p:txBody>
          <a:bodyPr lIns="0" tIns="0" rIns="0" bIns="0" rtlCol="0" anchor="ctr">
            <a:normAutofit/>
          </a:bodyPr>
          <a:lstStyle/>
          <a:p>
            <a:pPr algn="ctr"/>
            <a:r>
              <a:rPr lang="en-US" altLang="zh-CN" sz="2400" dirty="0">
                <a:solidFill>
                  <a:sysClr val="window" lastClr="FFFFFF"/>
                </a:solidFill>
                <a:sym typeface="Arial" panose="020B0604020202020204" pitchFamily="34" charset="0"/>
              </a:rPr>
              <a:t>03</a:t>
            </a:r>
            <a:endParaRPr lang="zh-CN" altLang="en-US" sz="2400" dirty="0">
              <a:solidFill>
                <a:sysClr val="window" lastClr="FFFFFF"/>
              </a:solidFill>
              <a:sym typeface="Arial" panose="020B0604020202020204" pitchFamily="34" charset="0"/>
            </a:endParaRPr>
          </a:p>
        </p:txBody>
      </p:sp>
      <p:sp>
        <p:nvSpPr>
          <p:cNvPr id="78" name="矩形 77"/>
          <p:cNvSpPr/>
          <p:nvPr>
            <p:custDataLst>
              <p:tags r:id="rId10"/>
            </p:custDataLst>
          </p:nvPr>
        </p:nvSpPr>
        <p:spPr>
          <a:xfrm>
            <a:off x="6860535" y="3502208"/>
            <a:ext cx="4753532" cy="672511"/>
          </a:xfrm>
          <a:prstGeom prst="rect">
            <a:avLst/>
          </a:prstGeom>
        </p:spPr>
        <p:txBody>
          <a:bodyPr wrap="square" anchor="ctr" anchorCtr="0">
            <a:noAutofit/>
          </a:bodyPr>
          <a:lstStyle/>
          <a:p>
            <a:r>
              <a:rPr lang="zh-CN" altLang="en-US" b="1" dirty="0">
                <a:latin typeface="微软雅黑" panose="020B0503020204020204" pitchFamily="34" charset="-122"/>
                <a:ea typeface="微软雅黑" panose="020B0503020204020204" pitchFamily="34" charset="-122"/>
                <a:sym typeface="Arial" panose="020B0604020202020204" pitchFamily="34" charset="0"/>
              </a:rPr>
              <a:t>       小儿肌肤娇嫩、神气怯弱，因此在推拿治病时，特别要注意手法，强调轻柔、渗透，要求轻快柔和，平稳着实。</a:t>
            </a:r>
          </a:p>
        </p:txBody>
      </p:sp>
      <p:sp>
        <p:nvSpPr>
          <p:cNvPr id="79" name="矩形 78"/>
          <p:cNvSpPr/>
          <p:nvPr>
            <p:custDataLst>
              <p:tags r:id="rId11"/>
            </p:custDataLst>
          </p:nvPr>
        </p:nvSpPr>
        <p:spPr>
          <a:xfrm>
            <a:off x="3877783" y="4637521"/>
            <a:ext cx="2796445" cy="672511"/>
          </a:xfrm>
          <a:prstGeom prst="rect">
            <a:avLst/>
          </a:prstGeom>
          <a:solidFill>
            <a:srgbClr val="FCE0E8"/>
          </a:solidFill>
          <a:ln>
            <a:noFill/>
          </a:ln>
        </p:spPr>
        <p:style>
          <a:lnRef idx="2">
            <a:srgbClr val="47B6E7">
              <a:shade val="50000"/>
            </a:srgbClr>
          </a:lnRef>
          <a:fillRef idx="1">
            <a:srgbClr val="47B6E7"/>
          </a:fillRef>
          <a:effectRef idx="0">
            <a:srgbClr val="47B6E7"/>
          </a:effectRef>
          <a:fontRef idx="minor">
            <a:sysClr val="window" lastClr="FFFFFF"/>
          </a:fontRef>
        </p:style>
        <p:txBody>
          <a:bodyPr lIns="0" tIns="0" rIns="0" bIns="0" rtlCol="0" anchor="ctr">
            <a:normAutofit/>
          </a:bodyPr>
          <a:lstStyle/>
          <a:p>
            <a:pPr algn="ctr"/>
            <a:r>
              <a:rPr lang="zh-CN" altLang="en-US" sz="3200" b="1" dirty="0">
                <a:solidFill>
                  <a:sysClr val="window" lastClr="FFFFFF"/>
                </a:solidFill>
                <a:latin typeface="微软雅黑" panose="020B0503020204020204" pitchFamily="34" charset="-122"/>
                <a:ea typeface="微软雅黑" panose="020B0503020204020204" pitchFamily="34" charset="-122"/>
                <a:cs typeface="+mn-ea"/>
                <a:sym typeface="Arial" panose="020B0604020202020204" pitchFamily="34" charset="0"/>
              </a:rPr>
              <a:t>基本手法</a:t>
            </a:r>
          </a:p>
        </p:txBody>
      </p:sp>
      <p:sp>
        <p:nvSpPr>
          <p:cNvPr id="80" name="椭圆 79"/>
          <p:cNvSpPr/>
          <p:nvPr>
            <p:custDataLst>
              <p:tags r:id="rId12"/>
            </p:custDataLst>
          </p:nvPr>
        </p:nvSpPr>
        <p:spPr>
          <a:xfrm>
            <a:off x="3603096" y="4699088"/>
            <a:ext cx="549374" cy="549374"/>
          </a:xfrm>
          <a:prstGeom prst="ellipse">
            <a:avLst/>
          </a:prstGeom>
          <a:solidFill>
            <a:srgbClr val="FCE0E8"/>
          </a:solidFill>
          <a:ln w="25400">
            <a:solidFill>
              <a:sysClr val="window" lastClr="FFFFFF"/>
            </a:solidFill>
          </a:ln>
          <a:effectLst>
            <a:outerShdw blurRad="63500" sx="102000" sy="102000" algn="ctr" rotWithShape="0">
              <a:prstClr val="black">
                <a:alpha val="40000"/>
              </a:prstClr>
            </a:outerShdw>
          </a:effectLst>
        </p:spPr>
        <p:style>
          <a:lnRef idx="2">
            <a:srgbClr val="47B6E7">
              <a:shade val="50000"/>
            </a:srgbClr>
          </a:lnRef>
          <a:fillRef idx="1">
            <a:srgbClr val="47B6E7"/>
          </a:fillRef>
          <a:effectRef idx="0">
            <a:srgbClr val="47B6E7"/>
          </a:effectRef>
          <a:fontRef idx="minor">
            <a:sysClr val="window" lastClr="FFFFFF"/>
          </a:fontRef>
        </p:style>
        <p:txBody>
          <a:bodyPr lIns="0" tIns="0" rIns="0" bIns="0" rtlCol="0" anchor="ctr">
            <a:normAutofit/>
          </a:bodyPr>
          <a:lstStyle/>
          <a:p>
            <a:pPr algn="ctr"/>
            <a:r>
              <a:rPr lang="en-US" altLang="zh-CN" sz="2400" dirty="0">
                <a:solidFill>
                  <a:sysClr val="window" lastClr="FFFFFF"/>
                </a:solidFill>
                <a:sym typeface="Arial" panose="020B0604020202020204" pitchFamily="34" charset="0"/>
              </a:rPr>
              <a:t>04</a:t>
            </a:r>
            <a:endParaRPr lang="zh-CN" altLang="en-US" sz="2400" dirty="0">
              <a:solidFill>
                <a:sysClr val="window" lastClr="FFFFFF"/>
              </a:solidFill>
              <a:sym typeface="Arial" panose="020B0604020202020204" pitchFamily="34" charset="0"/>
            </a:endParaRPr>
          </a:p>
        </p:txBody>
      </p:sp>
      <p:sp>
        <p:nvSpPr>
          <p:cNvPr id="81" name="矩形 80"/>
          <p:cNvSpPr/>
          <p:nvPr>
            <p:custDataLst>
              <p:tags r:id="rId13"/>
            </p:custDataLst>
          </p:nvPr>
        </p:nvSpPr>
        <p:spPr>
          <a:xfrm>
            <a:off x="6860534" y="4637518"/>
            <a:ext cx="4812909" cy="672511"/>
          </a:xfrm>
          <a:prstGeom prst="rect">
            <a:avLst/>
          </a:prstGeom>
        </p:spPr>
        <p:txBody>
          <a:bodyPr wrap="square" anchor="ctr" anchorCtr="0">
            <a:noAutofit/>
          </a:bodyPr>
          <a:lstStyle/>
          <a:p>
            <a:r>
              <a:rPr lang="zh-CN" altLang="en-US" b="1" dirty="0">
                <a:latin typeface="微软雅黑" panose="020B0503020204020204" pitchFamily="34" charset="-122"/>
                <a:ea typeface="微软雅黑" panose="020B0503020204020204" pitchFamily="34" charset="-122"/>
                <a:sym typeface="Arial" panose="020B0604020202020204" pitchFamily="34" charset="0"/>
              </a:rPr>
              <a:t>       操作的基本手法有：推法、揉法、按法、摩法、掐法、搓法、拿法、运法、捏法、擦法、捣法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1+#ppt_w/2"/>
                                          </p:val>
                                        </p:tav>
                                        <p:tav tm="100000">
                                          <p:val>
                                            <p:strVal val="#ppt_x"/>
                                          </p:val>
                                        </p:tav>
                                      </p:tavLst>
                                    </p:anim>
                                    <p:anim calcmode="lin" valueType="num">
                                      <p:cBhvr additive="base">
                                        <p:cTn id="8" dur="500" fill="hold"/>
                                        <p:tgtEl>
                                          <p:spTgt spid="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strips(downLeft)">
                                      <p:cBhvr>
                                        <p:cTn id="13" dur="500"/>
                                        <p:tgtEl>
                                          <p:spTgt spid="7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73"/>
                                        </p:tgtEl>
                                        <p:attrNameLst>
                                          <p:attrName>style.visibility</p:attrName>
                                        </p:attrNameLst>
                                      </p:cBhvr>
                                      <p:to>
                                        <p:strVal val="visible"/>
                                      </p:to>
                                    </p:set>
                                    <p:anim calcmode="lin" valueType="num">
                                      <p:cBhvr additive="base">
                                        <p:cTn id="18" dur="500" fill="hold"/>
                                        <p:tgtEl>
                                          <p:spTgt spid="73"/>
                                        </p:tgtEl>
                                        <p:attrNameLst>
                                          <p:attrName>ppt_x</p:attrName>
                                        </p:attrNameLst>
                                      </p:cBhvr>
                                      <p:tavLst>
                                        <p:tav tm="0">
                                          <p:val>
                                            <p:strVal val="1+#ppt_w/2"/>
                                          </p:val>
                                        </p:tav>
                                        <p:tav tm="100000">
                                          <p:val>
                                            <p:strVal val="#ppt_x"/>
                                          </p:val>
                                        </p:tav>
                                      </p:tavLst>
                                    </p:anim>
                                    <p:anim calcmode="lin" valueType="num">
                                      <p:cBhvr additive="base">
                                        <p:cTn id="19"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grpId="0" nodeType="clickEffect">
                                  <p:stCondLst>
                                    <p:cond delay="0"/>
                                  </p:stCondLst>
                                  <p:childTnLst>
                                    <p:set>
                                      <p:cBhvr>
                                        <p:cTn id="23" dur="1" fill="hold">
                                          <p:stCondLst>
                                            <p:cond delay="0"/>
                                          </p:stCondLst>
                                        </p:cTn>
                                        <p:tgtEl>
                                          <p:spTgt spid="75"/>
                                        </p:tgtEl>
                                        <p:attrNameLst>
                                          <p:attrName>style.visibility</p:attrName>
                                        </p:attrNameLst>
                                      </p:cBhvr>
                                      <p:to>
                                        <p:strVal val="visible"/>
                                      </p:to>
                                    </p:set>
                                    <p:animEffect transition="in" filter="strips(downLeft)">
                                      <p:cBhvr>
                                        <p:cTn id="24" dur="500"/>
                                        <p:tgtEl>
                                          <p:spTgt spid="7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76"/>
                                        </p:tgtEl>
                                        <p:attrNameLst>
                                          <p:attrName>style.visibility</p:attrName>
                                        </p:attrNameLst>
                                      </p:cBhvr>
                                      <p:to>
                                        <p:strVal val="visible"/>
                                      </p:to>
                                    </p:set>
                                    <p:anim calcmode="lin" valueType="num">
                                      <p:cBhvr additive="base">
                                        <p:cTn id="29" dur="500" fill="hold"/>
                                        <p:tgtEl>
                                          <p:spTgt spid="76"/>
                                        </p:tgtEl>
                                        <p:attrNameLst>
                                          <p:attrName>ppt_x</p:attrName>
                                        </p:attrNameLst>
                                      </p:cBhvr>
                                      <p:tavLst>
                                        <p:tav tm="0">
                                          <p:val>
                                            <p:strVal val="1+#ppt_w/2"/>
                                          </p:val>
                                        </p:tav>
                                        <p:tav tm="100000">
                                          <p:val>
                                            <p:strVal val="#ppt_x"/>
                                          </p:val>
                                        </p:tav>
                                      </p:tavLst>
                                    </p:anim>
                                    <p:anim calcmode="lin" valueType="num">
                                      <p:cBhvr additive="base">
                                        <p:cTn id="30" dur="500" fill="hold"/>
                                        <p:tgtEl>
                                          <p:spTgt spid="7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grpId="0" nodeType="click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strips(downLeft)">
                                      <p:cBhvr>
                                        <p:cTn id="35" dur="500"/>
                                        <p:tgtEl>
                                          <p:spTgt spid="78"/>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79"/>
                                        </p:tgtEl>
                                        <p:attrNameLst>
                                          <p:attrName>style.visibility</p:attrName>
                                        </p:attrNameLst>
                                      </p:cBhvr>
                                      <p:to>
                                        <p:strVal val="visible"/>
                                      </p:to>
                                    </p:set>
                                    <p:anim calcmode="lin" valueType="num">
                                      <p:cBhvr additive="base">
                                        <p:cTn id="40" dur="500" fill="hold"/>
                                        <p:tgtEl>
                                          <p:spTgt spid="79"/>
                                        </p:tgtEl>
                                        <p:attrNameLst>
                                          <p:attrName>ppt_x</p:attrName>
                                        </p:attrNameLst>
                                      </p:cBhvr>
                                      <p:tavLst>
                                        <p:tav tm="0">
                                          <p:val>
                                            <p:strVal val="1+#ppt_w/2"/>
                                          </p:val>
                                        </p:tav>
                                        <p:tav tm="100000">
                                          <p:val>
                                            <p:strVal val="#ppt_x"/>
                                          </p:val>
                                        </p:tav>
                                      </p:tavLst>
                                    </p:anim>
                                    <p:anim calcmode="lin" valueType="num">
                                      <p:cBhvr additive="base">
                                        <p:cTn id="41" dur="500" fill="hold"/>
                                        <p:tgtEl>
                                          <p:spTgt spid="79"/>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8" presetClass="entr" presetSubtype="12" fill="hold" grpId="0" nodeType="clickEffect">
                                  <p:stCondLst>
                                    <p:cond delay="0"/>
                                  </p:stCondLst>
                                  <p:childTnLst>
                                    <p:set>
                                      <p:cBhvr>
                                        <p:cTn id="45" dur="1" fill="hold">
                                          <p:stCondLst>
                                            <p:cond delay="0"/>
                                          </p:stCondLst>
                                        </p:cTn>
                                        <p:tgtEl>
                                          <p:spTgt spid="81"/>
                                        </p:tgtEl>
                                        <p:attrNameLst>
                                          <p:attrName>style.visibility</p:attrName>
                                        </p:attrNameLst>
                                      </p:cBhvr>
                                      <p:to>
                                        <p:strVal val="visible"/>
                                      </p:to>
                                    </p:set>
                                    <p:animEffect transition="in" filter="strips(downLeft)">
                                      <p:cBhvr>
                                        <p:cTn id="46"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0" grpId="1" animBg="1"/>
      <p:bldP spid="72" grpId="0"/>
      <p:bldP spid="73" grpId="0" animBg="1"/>
      <p:bldP spid="75" grpId="0"/>
      <p:bldP spid="76" grpId="0" animBg="1"/>
      <p:bldP spid="78" grpId="0"/>
      <p:bldP spid="79" grpId="0" animBg="1"/>
      <p:bldP spid="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室内, 床, 布置, 人员&#10;&#10;已生成高可信度的说明"/>
          <p:cNvPicPr>
            <a:picLocks noChangeAspect="1"/>
          </p:cNvPicPr>
          <p:nvPr/>
        </p:nvPicPr>
        <p:blipFill rotWithShape="1">
          <a:blip r:embed="rId2">
            <a:extLst>
              <a:ext uri="{28A0092B-C50C-407E-A947-70E740481C1C}">
                <a14:useLocalDpi xmlns:a14="http://schemas.microsoft.com/office/drawing/2010/main" val="0"/>
              </a:ext>
            </a:extLst>
          </a:blip>
          <a:srcRect t="3979" b="11751"/>
          <a:stretch>
            <a:fillRect/>
          </a:stretch>
        </p:blipFill>
        <p:spPr>
          <a:xfrm>
            <a:off x="10" y="10"/>
            <a:ext cx="12191980" cy="6857990"/>
          </a:xfrm>
          <a:prstGeom prst="rect">
            <a:avLst/>
          </a:prstGeom>
        </p:spPr>
      </p:pic>
      <p:sp>
        <p:nvSpPr>
          <p:cNvPr id="4" name="矩形 3"/>
          <p:cNvSpPr/>
          <p:nvPr/>
        </p:nvSpPr>
        <p:spPr>
          <a:xfrm>
            <a:off x="-10" y="848362"/>
            <a:ext cx="12192000" cy="4173803"/>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文本框 4"/>
          <p:cNvSpPr txBox="1"/>
          <p:nvPr/>
        </p:nvSpPr>
        <p:spPr>
          <a:xfrm>
            <a:off x="5485002" y="767535"/>
            <a:ext cx="4552615" cy="6451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3600" b="1" dirty="0">
                <a:solidFill>
                  <a:srgbClr val="F26790"/>
                </a:solidFill>
                <a:latin typeface="微软雅黑" panose="020B0503020204020204" pitchFamily="34" charset="-122"/>
                <a:ea typeface="微软雅黑" panose="020B0503020204020204" pitchFamily="34" charset="-122"/>
              </a:rPr>
              <a:t>小儿推拿的优点</a:t>
            </a:r>
          </a:p>
        </p:txBody>
      </p:sp>
      <p:sp>
        <p:nvSpPr>
          <p:cNvPr id="7" name="矩形 6"/>
          <p:cNvSpPr/>
          <p:nvPr/>
        </p:nvSpPr>
        <p:spPr>
          <a:xfrm>
            <a:off x="4914986" y="1573608"/>
            <a:ext cx="6096000" cy="3323987"/>
          </a:xfrm>
          <a:prstGeom prst="rect">
            <a:avLst/>
          </a:prstGeom>
        </p:spPr>
        <p:txBody>
          <a:bodyPr>
            <a:spAutoFit/>
          </a:bodyPr>
          <a:lstStyle/>
          <a:p>
            <a:pPr>
              <a:lnSpc>
                <a:spcPct val="150000"/>
              </a:lnSpc>
            </a:pPr>
            <a:r>
              <a:rPr lang="en-US" altLang="zh-CN" sz="2800" b="1" dirty="0">
                <a:solidFill>
                  <a:schemeClr val="bg1">
                    <a:lumMod val="50000"/>
                  </a:schemeClr>
                </a:solidFill>
                <a:latin typeface="微软雅黑" pitchFamily="34" charset="-122"/>
                <a:ea typeface="微软雅黑" pitchFamily="34" charset="-122"/>
              </a:rPr>
              <a:t>       小儿推拿是纯绿色疗法，可代替部分化学药品，减少化学药品毒副作用，增强孩子机体的自然抗病能力，预防病毒侵蚀和滋生，达到有病治病、无病保健的目的。</a:t>
            </a:r>
          </a:p>
        </p:txBody>
      </p:sp>
      <p:sp>
        <p:nvSpPr>
          <p:cNvPr id="8" name="平行四边形 7"/>
          <p:cNvSpPr/>
          <p:nvPr/>
        </p:nvSpPr>
        <p:spPr>
          <a:xfrm>
            <a:off x="1317826" y="872475"/>
            <a:ext cx="2911273" cy="3698799"/>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4" name="文本框 13"/>
          <p:cNvSpPr txBox="1"/>
          <p:nvPr/>
        </p:nvSpPr>
        <p:spPr>
          <a:xfrm>
            <a:off x="1697553" y="3221842"/>
            <a:ext cx="2151818" cy="923330"/>
          </a:xfrm>
          <a:prstGeom prst="rect">
            <a:avLst/>
          </a:prstGeom>
          <a:noFill/>
          <a:ln w="19050">
            <a:noFill/>
          </a:ln>
        </p:spPr>
        <p:txBody>
          <a:bodyPr wrap="square" rtlCol="0">
            <a:spAutoFit/>
          </a:bodyPr>
          <a:lstStyle/>
          <a:p>
            <a:pPr algn="ctr"/>
            <a:r>
              <a:rPr lang="en-US" altLang="zh-CN" sz="2800" dirty="0">
                <a:solidFill>
                  <a:schemeClr val="bg1"/>
                </a:solidFill>
                <a:latin typeface="微软雅黑" panose="020B0503020204020204" pitchFamily="34" charset="-122"/>
                <a:ea typeface="微软雅黑" panose="020B0503020204020204" pitchFamily="34" charset="-122"/>
              </a:rPr>
              <a:t>PART</a:t>
            </a:r>
            <a:r>
              <a:rPr lang="en-US" altLang="zh-CN" sz="4000" dirty="0">
                <a:solidFill>
                  <a:schemeClr val="bg1"/>
                </a:solidFill>
                <a:latin typeface="微软雅黑" panose="020B0503020204020204" pitchFamily="34" charset="-122"/>
                <a:ea typeface="微软雅黑" panose="020B0503020204020204" pitchFamily="34" charset="-122"/>
              </a:rPr>
              <a:t> </a:t>
            </a:r>
            <a:r>
              <a:rPr lang="en-US" altLang="zh-CN" sz="5400" dirty="0">
                <a:solidFill>
                  <a:schemeClr val="bg1"/>
                </a:solidFill>
                <a:latin typeface="微软雅黑" panose="020B0503020204020204" pitchFamily="34" charset="-122"/>
                <a:ea typeface="微软雅黑" panose="020B0503020204020204" pitchFamily="34" charset="-122"/>
              </a:rPr>
              <a:t>02</a:t>
            </a:r>
            <a:endParaRPr lang="zh-CN" altLang="en-US" sz="5400" dirty="0">
              <a:solidFill>
                <a:schemeClr val="bg1"/>
              </a:solidFill>
              <a:latin typeface="微软雅黑" panose="020B0503020204020204" pitchFamily="34" charset="-122"/>
              <a:ea typeface="微软雅黑" panose="020B0503020204020204" pitchFamily="34" charset="-122"/>
            </a:endParaRPr>
          </a:p>
        </p:txBody>
      </p:sp>
      <p:sp>
        <p:nvSpPr>
          <p:cNvPr id="17" name="椭圆 16"/>
          <p:cNvSpPr/>
          <p:nvPr/>
        </p:nvSpPr>
        <p:spPr>
          <a:xfrm>
            <a:off x="1877476" y="1284837"/>
            <a:ext cx="1791972" cy="17919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5" name="Freeform 66"/>
          <p:cNvSpPr>
            <a:spLocks noEditPoints="1"/>
          </p:cNvSpPr>
          <p:nvPr/>
        </p:nvSpPr>
        <p:spPr bwMode="auto">
          <a:xfrm>
            <a:off x="2360662" y="1573608"/>
            <a:ext cx="825601" cy="1214430"/>
          </a:xfrm>
          <a:custGeom>
            <a:avLst/>
            <a:gdLst>
              <a:gd name="T0" fmla="*/ 94 w 117"/>
              <a:gd name="T1" fmla="*/ 142 h 173"/>
              <a:gd name="T2" fmla="*/ 93 w 117"/>
              <a:gd name="T3" fmla="*/ 141 h 173"/>
              <a:gd name="T4" fmla="*/ 71 w 117"/>
              <a:gd name="T5" fmla="*/ 90 h 173"/>
              <a:gd name="T6" fmla="*/ 59 w 117"/>
              <a:gd name="T7" fmla="*/ 87 h 173"/>
              <a:gd name="T8" fmla="*/ 46 w 117"/>
              <a:gd name="T9" fmla="*/ 90 h 173"/>
              <a:gd name="T10" fmla="*/ 24 w 117"/>
              <a:gd name="T11" fmla="*/ 141 h 173"/>
              <a:gd name="T12" fmla="*/ 24 w 117"/>
              <a:gd name="T13" fmla="*/ 142 h 173"/>
              <a:gd name="T14" fmla="*/ 23 w 117"/>
              <a:gd name="T15" fmla="*/ 144 h 173"/>
              <a:gd name="T16" fmla="*/ 23 w 117"/>
              <a:gd name="T17" fmla="*/ 144 h 173"/>
              <a:gd name="T18" fmla="*/ 23 w 117"/>
              <a:gd name="T19" fmla="*/ 144 h 173"/>
              <a:gd name="T20" fmla="*/ 59 w 117"/>
              <a:gd name="T21" fmla="*/ 157 h 173"/>
              <a:gd name="T22" fmla="*/ 95 w 117"/>
              <a:gd name="T23" fmla="*/ 144 h 173"/>
              <a:gd name="T24" fmla="*/ 95 w 117"/>
              <a:gd name="T25" fmla="*/ 144 h 173"/>
              <a:gd name="T26" fmla="*/ 95 w 117"/>
              <a:gd name="T27" fmla="*/ 144 h 173"/>
              <a:gd name="T28" fmla="*/ 94 w 117"/>
              <a:gd name="T29" fmla="*/ 142 h 173"/>
              <a:gd name="T30" fmla="*/ 116 w 117"/>
              <a:gd name="T31" fmla="*/ 152 h 173"/>
              <a:gd name="T32" fmla="*/ 115 w 117"/>
              <a:gd name="T33" fmla="*/ 149 h 173"/>
              <a:gd name="T34" fmla="*/ 114 w 117"/>
              <a:gd name="T35" fmla="*/ 147 h 173"/>
              <a:gd name="T36" fmla="*/ 78 w 117"/>
              <a:gd name="T37" fmla="*/ 66 h 173"/>
              <a:gd name="T38" fmla="*/ 79 w 117"/>
              <a:gd name="T39" fmla="*/ 66 h 173"/>
              <a:gd name="T40" fmla="*/ 79 w 117"/>
              <a:gd name="T41" fmla="*/ 30 h 173"/>
              <a:gd name="T42" fmla="*/ 87 w 117"/>
              <a:gd name="T43" fmla="*/ 22 h 173"/>
              <a:gd name="T44" fmla="*/ 87 w 117"/>
              <a:gd name="T45" fmla="*/ 11 h 173"/>
              <a:gd name="T46" fmla="*/ 59 w 117"/>
              <a:gd name="T47" fmla="*/ 0 h 173"/>
              <a:gd name="T48" fmla="*/ 30 w 117"/>
              <a:gd name="T49" fmla="*/ 11 h 173"/>
              <a:gd name="T50" fmla="*/ 30 w 117"/>
              <a:gd name="T51" fmla="*/ 22 h 173"/>
              <a:gd name="T52" fmla="*/ 38 w 117"/>
              <a:gd name="T53" fmla="*/ 30 h 173"/>
              <a:gd name="T54" fmla="*/ 38 w 117"/>
              <a:gd name="T55" fmla="*/ 66 h 173"/>
              <a:gd name="T56" fmla="*/ 39 w 117"/>
              <a:gd name="T57" fmla="*/ 66 h 173"/>
              <a:gd name="T58" fmla="*/ 4 w 117"/>
              <a:gd name="T59" fmla="*/ 147 h 173"/>
              <a:gd name="T60" fmla="*/ 2 w 117"/>
              <a:gd name="T61" fmla="*/ 149 h 173"/>
              <a:gd name="T62" fmla="*/ 1 w 117"/>
              <a:gd name="T63" fmla="*/ 152 h 173"/>
              <a:gd name="T64" fmla="*/ 1 w 117"/>
              <a:gd name="T65" fmla="*/ 153 h 173"/>
              <a:gd name="T66" fmla="*/ 1 w 117"/>
              <a:gd name="T67" fmla="*/ 153 h 173"/>
              <a:gd name="T68" fmla="*/ 59 w 117"/>
              <a:gd name="T69" fmla="*/ 173 h 173"/>
              <a:gd name="T70" fmla="*/ 116 w 117"/>
              <a:gd name="T71" fmla="*/ 153 h 173"/>
              <a:gd name="T72" fmla="*/ 116 w 117"/>
              <a:gd name="T73" fmla="*/ 153 h 173"/>
              <a:gd name="T74" fmla="*/ 116 w 117"/>
              <a:gd name="T75" fmla="*/ 152 h 173"/>
              <a:gd name="T76" fmla="*/ 34 w 117"/>
              <a:gd name="T77" fmla="*/ 15 h 173"/>
              <a:gd name="T78" fmla="*/ 59 w 117"/>
              <a:gd name="T79" fmla="*/ 8 h 173"/>
              <a:gd name="T80" fmla="*/ 83 w 117"/>
              <a:gd name="T81" fmla="*/ 15 h 173"/>
              <a:gd name="T82" fmla="*/ 59 w 117"/>
              <a:gd name="T83" fmla="*/ 21 h 173"/>
              <a:gd name="T84" fmla="*/ 34 w 117"/>
              <a:gd name="T85" fmla="*/ 15 h 173"/>
              <a:gd name="T86" fmla="*/ 104 w 117"/>
              <a:gd name="T87" fmla="*/ 149 h 173"/>
              <a:gd name="T88" fmla="*/ 59 w 117"/>
              <a:gd name="T89" fmla="*/ 165 h 173"/>
              <a:gd name="T90" fmla="*/ 13 w 117"/>
              <a:gd name="T91" fmla="*/ 149 h 173"/>
              <a:gd name="T92" fmla="*/ 13 w 117"/>
              <a:gd name="T93" fmla="*/ 149 h 173"/>
              <a:gd name="T94" fmla="*/ 13 w 117"/>
              <a:gd name="T95" fmla="*/ 149 h 173"/>
              <a:gd name="T96" fmla="*/ 14 w 117"/>
              <a:gd name="T97" fmla="*/ 146 h 173"/>
              <a:gd name="T98" fmla="*/ 15 w 117"/>
              <a:gd name="T99" fmla="*/ 144 h 173"/>
              <a:gd name="T100" fmla="*/ 46 w 117"/>
              <a:gd name="T101" fmla="*/ 71 h 173"/>
              <a:gd name="T102" fmla="*/ 46 w 117"/>
              <a:gd name="T103" fmla="*/ 32 h 173"/>
              <a:gd name="T104" fmla="*/ 59 w 117"/>
              <a:gd name="T105" fmla="*/ 33 h 173"/>
              <a:gd name="T106" fmla="*/ 71 w 117"/>
              <a:gd name="T107" fmla="*/ 32 h 173"/>
              <a:gd name="T108" fmla="*/ 71 w 117"/>
              <a:gd name="T109" fmla="*/ 71 h 173"/>
              <a:gd name="T110" fmla="*/ 102 w 117"/>
              <a:gd name="T111" fmla="*/ 144 h 173"/>
              <a:gd name="T112" fmla="*/ 103 w 117"/>
              <a:gd name="T113" fmla="*/ 146 h 173"/>
              <a:gd name="T114" fmla="*/ 104 w 117"/>
              <a:gd name="T115" fmla="*/ 149 h 173"/>
              <a:gd name="T116" fmla="*/ 104 w 117"/>
              <a:gd name="T117" fmla="*/ 14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7" h="173">
                <a:moveTo>
                  <a:pt x="94" y="142"/>
                </a:moveTo>
                <a:cubicBezTo>
                  <a:pt x="94" y="141"/>
                  <a:pt x="93" y="141"/>
                  <a:pt x="93" y="141"/>
                </a:cubicBezTo>
                <a:cubicBezTo>
                  <a:pt x="71" y="90"/>
                  <a:pt x="71" y="90"/>
                  <a:pt x="71" y="90"/>
                </a:cubicBezTo>
                <a:cubicBezTo>
                  <a:pt x="71" y="90"/>
                  <a:pt x="65" y="87"/>
                  <a:pt x="59" y="87"/>
                </a:cubicBezTo>
                <a:cubicBezTo>
                  <a:pt x="53" y="87"/>
                  <a:pt x="46" y="90"/>
                  <a:pt x="46" y="90"/>
                </a:cubicBezTo>
                <a:cubicBezTo>
                  <a:pt x="24" y="141"/>
                  <a:pt x="24" y="141"/>
                  <a:pt x="24" y="141"/>
                </a:cubicBezTo>
                <a:cubicBezTo>
                  <a:pt x="24" y="141"/>
                  <a:pt x="24" y="141"/>
                  <a:pt x="24" y="142"/>
                </a:cubicBezTo>
                <a:cubicBezTo>
                  <a:pt x="23" y="142"/>
                  <a:pt x="23" y="143"/>
                  <a:pt x="23" y="144"/>
                </a:cubicBezTo>
                <a:cubicBezTo>
                  <a:pt x="23" y="144"/>
                  <a:pt x="23" y="144"/>
                  <a:pt x="23" y="144"/>
                </a:cubicBezTo>
                <a:cubicBezTo>
                  <a:pt x="23" y="144"/>
                  <a:pt x="23" y="144"/>
                  <a:pt x="23" y="144"/>
                </a:cubicBezTo>
                <a:cubicBezTo>
                  <a:pt x="22" y="151"/>
                  <a:pt x="37" y="157"/>
                  <a:pt x="59" y="157"/>
                </a:cubicBezTo>
                <a:cubicBezTo>
                  <a:pt x="80" y="157"/>
                  <a:pt x="95" y="151"/>
                  <a:pt x="95" y="144"/>
                </a:cubicBezTo>
                <a:cubicBezTo>
                  <a:pt x="95" y="144"/>
                  <a:pt x="95" y="144"/>
                  <a:pt x="95" y="144"/>
                </a:cubicBezTo>
                <a:cubicBezTo>
                  <a:pt x="95" y="144"/>
                  <a:pt x="95" y="144"/>
                  <a:pt x="95" y="144"/>
                </a:cubicBezTo>
                <a:cubicBezTo>
                  <a:pt x="94" y="143"/>
                  <a:pt x="94" y="142"/>
                  <a:pt x="94" y="142"/>
                </a:cubicBezTo>
                <a:close/>
                <a:moveTo>
                  <a:pt x="116" y="152"/>
                </a:moveTo>
                <a:cubicBezTo>
                  <a:pt x="116" y="151"/>
                  <a:pt x="116" y="150"/>
                  <a:pt x="115" y="149"/>
                </a:cubicBezTo>
                <a:cubicBezTo>
                  <a:pt x="115" y="148"/>
                  <a:pt x="114" y="148"/>
                  <a:pt x="114" y="147"/>
                </a:cubicBezTo>
                <a:cubicBezTo>
                  <a:pt x="78" y="66"/>
                  <a:pt x="78" y="66"/>
                  <a:pt x="78" y="66"/>
                </a:cubicBezTo>
                <a:cubicBezTo>
                  <a:pt x="79" y="66"/>
                  <a:pt x="79" y="66"/>
                  <a:pt x="79" y="66"/>
                </a:cubicBezTo>
                <a:cubicBezTo>
                  <a:pt x="79" y="30"/>
                  <a:pt x="79" y="30"/>
                  <a:pt x="79" y="30"/>
                </a:cubicBezTo>
                <a:cubicBezTo>
                  <a:pt x="84" y="28"/>
                  <a:pt x="87" y="25"/>
                  <a:pt x="87" y="22"/>
                </a:cubicBezTo>
                <a:cubicBezTo>
                  <a:pt x="87" y="11"/>
                  <a:pt x="87" y="11"/>
                  <a:pt x="87" y="11"/>
                </a:cubicBezTo>
                <a:cubicBezTo>
                  <a:pt x="87" y="5"/>
                  <a:pt x="75" y="0"/>
                  <a:pt x="59" y="0"/>
                </a:cubicBezTo>
                <a:cubicBezTo>
                  <a:pt x="43" y="0"/>
                  <a:pt x="30" y="5"/>
                  <a:pt x="30" y="11"/>
                </a:cubicBezTo>
                <a:cubicBezTo>
                  <a:pt x="30" y="22"/>
                  <a:pt x="30" y="22"/>
                  <a:pt x="30" y="22"/>
                </a:cubicBezTo>
                <a:cubicBezTo>
                  <a:pt x="30" y="25"/>
                  <a:pt x="33" y="28"/>
                  <a:pt x="38" y="30"/>
                </a:cubicBezTo>
                <a:cubicBezTo>
                  <a:pt x="38" y="66"/>
                  <a:pt x="38" y="66"/>
                  <a:pt x="38" y="66"/>
                </a:cubicBezTo>
                <a:cubicBezTo>
                  <a:pt x="39" y="66"/>
                  <a:pt x="39" y="66"/>
                  <a:pt x="39" y="66"/>
                </a:cubicBezTo>
                <a:cubicBezTo>
                  <a:pt x="4" y="147"/>
                  <a:pt x="4" y="147"/>
                  <a:pt x="4" y="147"/>
                </a:cubicBezTo>
                <a:cubicBezTo>
                  <a:pt x="3" y="148"/>
                  <a:pt x="3" y="148"/>
                  <a:pt x="2" y="149"/>
                </a:cubicBezTo>
                <a:cubicBezTo>
                  <a:pt x="2" y="150"/>
                  <a:pt x="1" y="151"/>
                  <a:pt x="1" y="152"/>
                </a:cubicBezTo>
                <a:cubicBezTo>
                  <a:pt x="1" y="153"/>
                  <a:pt x="1" y="153"/>
                  <a:pt x="1" y="153"/>
                </a:cubicBezTo>
                <a:cubicBezTo>
                  <a:pt x="1" y="153"/>
                  <a:pt x="1" y="153"/>
                  <a:pt x="1" y="153"/>
                </a:cubicBezTo>
                <a:cubicBezTo>
                  <a:pt x="0" y="164"/>
                  <a:pt x="24" y="173"/>
                  <a:pt x="59" y="173"/>
                </a:cubicBezTo>
                <a:cubicBezTo>
                  <a:pt x="94" y="173"/>
                  <a:pt x="117" y="164"/>
                  <a:pt x="116" y="153"/>
                </a:cubicBezTo>
                <a:cubicBezTo>
                  <a:pt x="116" y="153"/>
                  <a:pt x="116" y="153"/>
                  <a:pt x="116" y="153"/>
                </a:cubicBezTo>
                <a:lnTo>
                  <a:pt x="116" y="152"/>
                </a:lnTo>
                <a:close/>
                <a:moveTo>
                  <a:pt x="34" y="15"/>
                </a:moveTo>
                <a:cubicBezTo>
                  <a:pt x="34" y="11"/>
                  <a:pt x="45" y="8"/>
                  <a:pt x="59" y="8"/>
                </a:cubicBezTo>
                <a:cubicBezTo>
                  <a:pt x="72" y="8"/>
                  <a:pt x="83" y="11"/>
                  <a:pt x="83" y="15"/>
                </a:cubicBezTo>
                <a:cubicBezTo>
                  <a:pt x="83" y="18"/>
                  <a:pt x="72" y="21"/>
                  <a:pt x="59" y="21"/>
                </a:cubicBezTo>
                <a:cubicBezTo>
                  <a:pt x="45" y="21"/>
                  <a:pt x="34" y="18"/>
                  <a:pt x="34" y="15"/>
                </a:cubicBezTo>
                <a:close/>
                <a:moveTo>
                  <a:pt x="104" y="149"/>
                </a:moveTo>
                <a:cubicBezTo>
                  <a:pt x="105" y="158"/>
                  <a:pt x="86" y="165"/>
                  <a:pt x="59" y="165"/>
                </a:cubicBezTo>
                <a:cubicBezTo>
                  <a:pt x="31" y="165"/>
                  <a:pt x="13" y="158"/>
                  <a:pt x="13" y="149"/>
                </a:cubicBezTo>
                <a:cubicBezTo>
                  <a:pt x="13" y="149"/>
                  <a:pt x="13" y="149"/>
                  <a:pt x="13" y="149"/>
                </a:cubicBezTo>
                <a:cubicBezTo>
                  <a:pt x="13" y="149"/>
                  <a:pt x="13" y="149"/>
                  <a:pt x="13" y="149"/>
                </a:cubicBezTo>
                <a:cubicBezTo>
                  <a:pt x="13" y="148"/>
                  <a:pt x="14" y="147"/>
                  <a:pt x="14" y="146"/>
                </a:cubicBezTo>
                <a:cubicBezTo>
                  <a:pt x="14" y="145"/>
                  <a:pt x="15" y="145"/>
                  <a:pt x="15" y="144"/>
                </a:cubicBezTo>
                <a:cubicBezTo>
                  <a:pt x="46" y="71"/>
                  <a:pt x="46" y="71"/>
                  <a:pt x="46" y="71"/>
                </a:cubicBezTo>
                <a:cubicBezTo>
                  <a:pt x="46" y="32"/>
                  <a:pt x="46" y="32"/>
                  <a:pt x="46" y="32"/>
                </a:cubicBezTo>
                <a:cubicBezTo>
                  <a:pt x="50" y="33"/>
                  <a:pt x="54" y="33"/>
                  <a:pt x="59" y="33"/>
                </a:cubicBezTo>
                <a:cubicBezTo>
                  <a:pt x="63" y="33"/>
                  <a:pt x="67" y="33"/>
                  <a:pt x="71" y="32"/>
                </a:cubicBezTo>
                <a:cubicBezTo>
                  <a:pt x="71" y="71"/>
                  <a:pt x="71" y="71"/>
                  <a:pt x="71" y="71"/>
                </a:cubicBezTo>
                <a:cubicBezTo>
                  <a:pt x="102" y="144"/>
                  <a:pt x="102" y="144"/>
                  <a:pt x="102" y="144"/>
                </a:cubicBezTo>
                <a:cubicBezTo>
                  <a:pt x="103" y="145"/>
                  <a:pt x="103" y="145"/>
                  <a:pt x="103" y="146"/>
                </a:cubicBezTo>
                <a:cubicBezTo>
                  <a:pt x="104" y="147"/>
                  <a:pt x="104" y="148"/>
                  <a:pt x="104" y="149"/>
                </a:cubicBezTo>
                <a:cubicBezTo>
                  <a:pt x="104" y="149"/>
                  <a:pt x="104" y="149"/>
                  <a:pt x="104" y="149"/>
                </a:cubicBezTo>
                <a:close/>
              </a:path>
            </a:pathLst>
          </a:custGeom>
          <a:solidFill>
            <a:srgbClr val="F26790"/>
          </a:solidFill>
          <a:ln>
            <a:noFill/>
          </a:ln>
        </p:spPr>
        <p:txBody>
          <a:bodyPr vert="horz" wrap="square" lIns="91440" tIns="45720" rIns="91440" bIns="45720" numCol="1" anchor="t" anchorCtr="0" compatLnSpc="1"/>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533400" y="108792"/>
            <a:ext cx="177800" cy="655605"/>
          </a:xfrm>
          <a:prstGeom prst="parallelogram">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1">
              <a:solidFill>
                <a:schemeClr val="tx1"/>
              </a:solidFill>
            </a:endParaRPr>
          </a:p>
        </p:txBody>
      </p:sp>
      <p:sp>
        <p:nvSpPr>
          <p:cNvPr id="2" name="平行四边形 1"/>
          <p:cNvSpPr/>
          <p:nvPr/>
        </p:nvSpPr>
        <p:spPr>
          <a:xfrm>
            <a:off x="444500" y="0"/>
            <a:ext cx="177800" cy="655605"/>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1">
              <a:solidFill>
                <a:schemeClr val="tx1"/>
              </a:solidFill>
            </a:endParaRPr>
          </a:p>
        </p:txBody>
      </p:sp>
      <p:sp>
        <p:nvSpPr>
          <p:cNvPr id="3" name="文本框 2"/>
          <p:cNvSpPr txBox="1"/>
          <p:nvPr/>
        </p:nvSpPr>
        <p:spPr>
          <a:xfrm>
            <a:off x="800100" y="256726"/>
            <a:ext cx="29143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b="1" dirty="0">
                <a:solidFill>
                  <a:srgbClr val="F26790"/>
                </a:solidFill>
                <a:latin typeface="微软雅黑" panose="020B0503020204020204" pitchFamily="34" charset="-122"/>
                <a:ea typeface="微软雅黑" panose="020B0503020204020204" pitchFamily="34" charset="-122"/>
              </a:rPr>
              <a:t>小儿推拿的优点</a:t>
            </a:r>
          </a:p>
        </p:txBody>
      </p:sp>
      <p:grpSp>
        <p:nvGrpSpPr>
          <p:cNvPr id="4" name="组合 3"/>
          <p:cNvGrpSpPr/>
          <p:nvPr>
            <p:custDataLst>
              <p:tags r:id="rId1"/>
            </p:custDataLst>
          </p:nvPr>
        </p:nvGrpSpPr>
        <p:grpSpPr>
          <a:xfrm>
            <a:off x="1101749" y="1389413"/>
            <a:ext cx="2311015" cy="2946945"/>
            <a:chOff x="645296" y="1900289"/>
            <a:chExt cx="1819012" cy="2295046"/>
          </a:xfrm>
        </p:grpSpPr>
        <p:sp>
          <p:nvSpPr>
            <p:cNvPr id="6" name="任意多边形 5"/>
            <p:cNvSpPr/>
            <p:nvPr>
              <p:custDataLst>
                <p:tags r:id="rId14"/>
              </p:custDataLst>
            </p:nvPr>
          </p:nvSpPr>
          <p:spPr>
            <a:xfrm>
              <a:off x="645296" y="1900289"/>
              <a:ext cx="1819012" cy="2295046"/>
            </a:xfrm>
            <a:custGeom>
              <a:avLst/>
              <a:gdLst>
                <a:gd name="connsiteX0" fmla="*/ 587408 w 1819012"/>
                <a:gd name="connsiteY0" fmla="*/ 80909 h 2295046"/>
                <a:gd name="connsiteX1" fmla="*/ 587408 w 1819012"/>
                <a:gd name="connsiteY1" fmla="*/ 546848 h 2295046"/>
                <a:gd name="connsiteX2" fmla="*/ 586489 w 1819012"/>
                <a:gd name="connsiteY2" fmla="*/ 546848 h 2295046"/>
                <a:gd name="connsiteX3" fmla="*/ 586489 w 1819012"/>
                <a:gd name="connsiteY3" fmla="*/ 550093 h 2295046"/>
                <a:gd name="connsiteX4" fmla="*/ 560044 w 1819012"/>
                <a:gd name="connsiteY4" fmla="*/ 558302 h 2295046"/>
                <a:gd name="connsiteX5" fmla="*/ 11714 w 1819012"/>
                <a:gd name="connsiteY5" fmla="*/ 1385540 h 2295046"/>
                <a:gd name="connsiteX6" fmla="*/ 909505 w 1819012"/>
                <a:gd name="connsiteY6" fmla="*/ 2283331 h 2295046"/>
                <a:gd name="connsiteX7" fmla="*/ 1807296 w 1819012"/>
                <a:gd name="connsiteY7" fmla="*/ 1385540 h 2295046"/>
                <a:gd name="connsiteX8" fmla="*/ 1258966 w 1819012"/>
                <a:gd name="connsiteY8" fmla="*/ 558302 h 2295046"/>
                <a:gd name="connsiteX9" fmla="*/ 1232522 w 1819012"/>
                <a:gd name="connsiteY9" fmla="*/ 550093 h 2295046"/>
                <a:gd name="connsiteX10" fmla="*/ 1232522 w 1819012"/>
                <a:gd name="connsiteY10" fmla="*/ 546848 h 2295046"/>
                <a:gd name="connsiteX11" fmla="*/ 1227387 w 1819012"/>
                <a:gd name="connsiteY11" fmla="*/ 546848 h 2295046"/>
                <a:gd name="connsiteX12" fmla="*/ 1227387 w 1819012"/>
                <a:gd name="connsiteY12" fmla="*/ 80909 h 2295046"/>
                <a:gd name="connsiteX13" fmla="*/ 423506 w 1819012"/>
                <a:gd name="connsiteY13" fmla="*/ 0 h 2295046"/>
                <a:gd name="connsiteX14" fmla="*/ 1395506 w 1819012"/>
                <a:gd name="connsiteY14" fmla="*/ 0 h 2295046"/>
                <a:gd name="connsiteX15" fmla="*/ 1395506 w 1819012"/>
                <a:gd name="connsiteY15" fmla="*/ 80909 h 2295046"/>
                <a:gd name="connsiteX16" fmla="*/ 1241787 w 1819012"/>
                <a:gd name="connsiteY16" fmla="*/ 80909 h 2295046"/>
                <a:gd name="connsiteX17" fmla="*/ 1241787 w 1819012"/>
                <a:gd name="connsiteY17" fmla="*/ 540759 h 2295046"/>
                <a:gd name="connsiteX18" fmla="*/ 1263527 w 1819012"/>
                <a:gd name="connsiteY18" fmla="*/ 547508 h 2295046"/>
                <a:gd name="connsiteX19" fmla="*/ 1819012 w 1819012"/>
                <a:gd name="connsiteY19" fmla="*/ 1385540 h 2295046"/>
                <a:gd name="connsiteX20" fmla="*/ 909506 w 1819012"/>
                <a:gd name="connsiteY20" fmla="*/ 2295046 h 2295046"/>
                <a:gd name="connsiteX21" fmla="*/ 0 w 1819012"/>
                <a:gd name="connsiteY21" fmla="*/ 1385540 h 2295046"/>
                <a:gd name="connsiteX22" fmla="*/ 555485 w 1819012"/>
                <a:gd name="connsiteY22" fmla="*/ 547508 h 2295046"/>
                <a:gd name="connsiteX23" fmla="*/ 573008 w 1819012"/>
                <a:gd name="connsiteY23" fmla="*/ 542069 h 2295046"/>
                <a:gd name="connsiteX24" fmla="*/ 573008 w 1819012"/>
                <a:gd name="connsiteY24" fmla="*/ 80909 h 2295046"/>
                <a:gd name="connsiteX25" fmla="*/ 423506 w 1819012"/>
                <a:gd name="connsiteY25" fmla="*/ 80909 h 229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19012" h="2295046">
                  <a:moveTo>
                    <a:pt x="587408" y="80909"/>
                  </a:moveTo>
                  <a:lnTo>
                    <a:pt x="587408" y="546848"/>
                  </a:lnTo>
                  <a:lnTo>
                    <a:pt x="586489" y="546848"/>
                  </a:lnTo>
                  <a:lnTo>
                    <a:pt x="586489" y="550093"/>
                  </a:lnTo>
                  <a:lnTo>
                    <a:pt x="560044" y="558302"/>
                  </a:lnTo>
                  <a:cubicBezTo>
                    <a:pt x="237814" y="694594"/>
                    <a:pt x="11714" y="1013663"/>
                    <a:pt x="11714" y="1385540"/>
                  </a:cubicBezTo>
                  <a:cubicBezTo>
                    <a:pt x="11714" y="1881376"/>
                    <a:pt x="413669" y="2283331"/>
                    <a:pt x="909505" y="2283331"/>
                  </a:cubicBezTo>
                  <a:cubicBezTo>
                    <a:pt x="1405341" y="2283331"/>
                    <a:pt x="1807296" y="1881376"/>
                    <a:pt x="1807296" y="1385540"/>
                  </a:cubicBezTo>
                  <a:cubicBezTo>
                    <a:pt x="1807296" y="1013663"/>
                    <a:pt x="1581196" y="694594"/>
                    <a:pt x="1258966" y="558302"/>
                  </a:cubicBezTo>
                  <a:lnTo>
                    <a:pt x="1232522" y="550093"/>
                  </a:lnTo>
                  <a:lnTo>
                    <a:pt x="1232522" y="546848"/>
                  </a:lnTo>
                  <a:lnTo>
                    <a:pt x="1227387" y="546848"/>
                  </a:lnTo>
                  <a:lnTo>
                    <a:pt x="1227387" y="80909"/>
                  </a:lnTo>
                  <a:close/>
                  <a:moveTo>
                    <a:pt x="423506" y="0"/>
                  </a:moveTo>
                  <a:lnTo>
                    <a:pt x="1395506" y="0"/>
                  </a:lnTo>
                  <a:lnTo>
                    <a:pt x="1395506" y="80909"/>
                  </a:lnTo>
                  <a:lnTo>
                    <a:pt x="1241787" y="80909"/>
                  </a:lnTo>
                  <a:lnTo>
                    <a:pt x="1241787" y="540759"/>
                  </a:lnTo>
                  <a:lnTo>
                    <a:pt x="1263527" y="547508"/>
                  </a:lnTo>
                  <a:cubicBezTo>
                    <a:pt x="1589962" y="685578"/>
                    <a:pt x="1819012" y="1008811"/>
                    <a:pt x="1819012" y="1385540"/>
                  </a:cubicBezTo>
                  <a:cubicBezTo>
                    <a:pt x="1819012" y="1887846"/>
                    <a:pt x="1411812" y="2295046"/>
                    <a:pt x="909506" y="2295046"/>
                  </a:cubicBezTo>
                  <a:cubicBezTo>
                    <a:pt x="407200" y="2295046"/>
                    <a:pt x="0" y="1887846"/>
                    <a:pt x="0" y="1385540"/>
                  </a:cubicBezTo>
                  <a:cubicBezTo>
                    <a:pt x="0" y="1008811"/>
                    <a:pt x="229050" y="685578"/>
                    <a:pt x="555485" y="547508"/>
                  </a:cubicBezTo>
                  <a:lnTo>
                    <a:pt x="573008" y="542069"/>
                  </a:lnTo>
                  <a:lnTo>
                    <a:pt x="573008" y="80909"/>
                  </a:lnTo>
                  <a:lnTo>
                    <a:pt x="423506" y="80909"/>
                  </a:lnTo>
                  <a:close/>
                </a:path>
              </a:pathLst>
            </a:custGeom>
            <a:solidFill>
              <a:srgbClr val="FA8550"/>
            </a:solidFill>
            <a:ln>
              <a:noFill/>
            </a:ln>
          </p:spPr>
          <p:style>
            <a:lnRef idx="2">
              <a:srgbClr val="F08CA1">
                <a:shade val="50000"/>
              </a:srgbClr>
            </a:lnRef>
            <a:fillRef idx="1">
              <a:srgbClr val="F08CA1"/>
            </a:fillRef>
            <a:effectRef idx="0">
              <a:srgbClr val="F08CA1"/>
            </a:effectRef>
            <a:fontRef idx="minor">
              <a:sysClr val="window" lastClr="FFFFFF"/>
            </a:fontRef>
          </p:style>
          <p:txBody>
            <a:bodyPr wrap="square" rtlCol="0" anchor="t">
              <a:normAutofit/>
            </a:bodyPr>
            <a:lstStyle/>
            <a:p>
              <a:pPr algn="ctr"/>
              <a:r>
                <a:rPr lang="en-US" altLang="zh-CN" sz="2800" b="1" dirty="0">
                  <a:solidFill>
                    <a:srgbClr val="FA8550"/>
                  </a:solidFill>
                  <a:sym typeface="Arial" panose="020B0604020202020204" pitchFamily="34" charset="0"/>
                </a:rPr>
                <a:t>A</a:t>
              </a:r>
              <a:endParaRPr lang="zh-CN" altLang="en-US" sz="2800" b="1" dirty="0">
                <a:solidFill>
                  <a:srgbClr val="FA8550"/>
                </a:solidFill>
                <a:sym typeface="Arial" panose="020B0604020202020204" pitchFamily="34" charset="0"/>
              </a:endParaRPr>
            </a:p>
          </p:txBody>
        </p:sp>
        <p:sp>
          <p:nvSpPr>
            <p:cNvPr id="8" name="椭圆 7"/>
            <p:cNvSpPr/>
            <p:nvPr>
              <p:custDataLst>
                <p:tags r:id="rId15"/>
              </p:custDataLst>
            </p:nvPr>
          </p:nvSpPr>
          <p:spPr>
            <a:xfrm>
              <a:off x="744802" y="2475829"/>
              <a:ext cx="1620000" cy="1620000"/>
            </a:xfrm>
            <a:prstGeom prst="ellipse">
              <a:avLst/>
            </a:prstGeom>
            <a:solidFill>
              <a:srgbClr val="F08CA1"/>
            </a:solidFill>
            <a:ln>
              <a:noFill/>
            </a:ln>
            <a:effectLst/>
          </p:spPr>
          <p:style>
            <a:lnRef idx="2">
              <a:srgbClr val="F08CA1">
                <a:shade val="50000"/>
              </a:srgbClr>
            </a:lnRef>
            <a:fillRef idx="1">
              <a:srgbClr val="F08CA1"/>
            </a:fillRef>
            <a:effectRef idx="0">
              <a:srgbClr val="F08CA1"/>
            </a:effectRef>
            <a:fontRef idx="minor">
              <a:sysClr val="window" lastClr="FFFFFF"/>
            </a:fontRef>
          </p:style>
          <p:txBody>
            <a:bodyPr wrap="square" rtlCol="0" anchor="ctr">
              <a:normAutofit/>
            </a:bodyPr>
            <a:lstStyle/>
            <a:p>
              <a:pPr algn="ctr">
                <a:lnSpc>
                  <a:spcPct val="150000"/>
                </a:lnSpc>
              </a:pPr>
              <a:r>
                <a:rPr lang="en-US" altLang="zh-CN" sz="2400" b="1" dirty="0" err="1">
                  <a:solidFill>
                    <a:sysClr val="window" lastClr="FFFFFF"/>
                  </a:solidFill>
                  <a:latin typeface="微软雅黑" pitchFamily="34" charset="-122"/>
                  <a:ea typeface="微软雅黑" pitchFamily="34" charset="-122"/>
                  <a:sym typeface="Arial" panose="020B0604020202020204" pitchFamily="34" charset="0"/>
                </a:rPr>
                <a:t>简单易学方便易行</a:t>
              </a:r>
              <a:endParaRPr lang="en-US" altLang="zh-CN" sz="2400" b="1" dirty="0">
                <a:solidFill>
                  <a:sysClr val="window" lastClr="FFFFFF"/>
                </a:solidFill>
                <a:latin typeface="微软雅黑" pitchFamily="34" charset="-122"/>
                <a:ea typeface="微软雅黑" pitchFamily="34" charset="-122"/>
                <a:sym typeface="Arial" panose="020B0604020202020204" pitchFamily="34" charset="0"/>
              </a:endParaRPr>
            </a:p>
          </p:txBody>
        </p:sp>
      </p:grpSp>
      <p:grpSp>
        <p:nvGrpSpPr>
          <p:cNvPr id="9" name="组合 8"/>
          <p:cNvGrpSpPr/>
          <p:nvPr>
            <p:custDataLst>
              <p:tags r:id="rId2"/>
            </p:custDataLst>
          </p:nvPr>
        </p:nvGrpSpPr>
        <p:grpSpPr>
          <a:xfrm>
            <a:off x="4756986" y="1389412"/>
            <a:ext cx="2456510" cy="2946946"/>
            <a:chOff x="645296" y="1900289"/>
            <a:chExt cx="1819012" cy="2295046"/>
          </a:xfrm>
        </p:grpSpPr>
        <p:sp>
          <p:nvSpPr>
            <p:cNvPr id="11" name="任意多边形 10"/>
            <p:cNvSpPr/>
            <p:nvPr>
              <p:custDataLst>
                <p:tags r:id="rId12"/>
              </p:custDataLst>
            </p:nvPr>
          </p:nvSpPr>
          <p:spPr>
            <a:xfrm>
              <a:off x="645296" y="1900289"/>
              <a:ext cx="1819012" cy="2295046"/>
            </a:xfrm>
            <a:custGeom>
              <a:avLst/>
              <a:gdLst>
                <a:gd name="connsiteX0" fmla="*/ 587408 w 1819012"/>
                <a:gd name="connsiteY0" fmla="*/ 80909 h 2295046"/>
                <a:gd name="connsiteX1" fmla="*/ 587408 w 1819012"/>
                <a:gd name="connsiteY1" fmla="*/ 546848 h 2295046"/>
                <a:gd name="connsiteX2" fmla="*/ 586489 w 1819012"/>
                <a:gd name="connsiteY2" fmla="*/ 546848 h 2295046"/>
                <a:gd name="connsiteX3" fmla="*/ 586489 w 1819012"/>
                <a:gd name="connsiteY3" fmla="*/ 550093 h 2295046"/>
                <a:gd name="connsiteX4" fmla="*/ 560044 w 1819012"/>
                <a:gd name="connsiteY4" fmla="*/ 558302 h 2295046"/>
                <a:gd name="connsiteX5" fmla="*/ 11714 w 1819012"/>
                <a:gd name="connsiteY5" fmla="*/ 1385540 h 2295046"/>
                <a:gd name="connsiteX6" fmla="*/ 909505 w 1819012"/>
                <a:gd name="connsiteY6" fmla="*/ 2283331 h 2295046"/>
                <a:gd name="connsiteX7" fmla="*/ 1807296 w 1819012"/>
                <a:gd name="connsiteY7" fmla="*/ 1385540 h 2295046"/>
                <a:gd name="connsiteX8" fmla="*/ 1258966 w 1819012"/>
                <a:gd name="connsiteY8" fmla="*/ 558302 h 2295046"/>
                <a:gd name="connsiteX9" fmla="*/ 1232522 w 1819012"/>
                <a:gd name="connsiteY9" fmla="*/ 550093 h 2295046"/>
                <a:gd name="connsiteX10" fmla="*/ 1232522 w 1819012"/>
                <a:gd name="connsiteY10" fmla="*/ 546848 h 2295046"/>
                <a:gd name="connsiteX11" fmla="*/ 1227387 w 1819012"/>
                <a:gd name="connsiteY11" fmla="*/ 546848 h 2295046"/>
                <a:gd name="connsiteX12" fmla="*/ 1227387 w 1819012"/>
                <a:gd name="connsiteY12" fmla="*/ 80909 h 2295046"/>
                <a:gd name="connsiteX13" fmla="*/ 423506 w 1819012"/>
                <a:gd name="connsiteY13" fmla="*/ 0 h 2295046"/>
                <a:gd name="connsiteX14" fmla="*/ 1395506 w 1819012"/>
                <a:gd name="connsiteY14" fmla="*/ 0 h 2295046"/>
                <a:gd name="connsiteX15" fmla="*/ 1395506 w 1819012"/>
                <a:gd name="connsiteY15" fmla="*/ 80909 h 2295046"/>
                <a:gd name="connsiteX16" fmla="*/ 1241787 w 1819012"/>
                <a:gd name="connsiteY16" fmla="*/ 80909 h 2295046"/>
                <a:gd name="connsiteX17" fmla="*/ 1241787 w 1819012"/>
                <a:gd name="connsiteY17" fmla="*/ 540759 h 2295046"/>
                <a:gd name="connsiteX18" fmla="*/ 1263527 w 1819012"/>
                <a:gd name="connsiteY18" fmla="*/ 547508 h 2295046"/>
                <a:gd name="connsiteX19" fmla="*/ 1819012 w 1819012"/>
                <a:gd name="connsiteY19" fmla="*/ 1385540 h 2295046"/>
                <a:gd name="connsiteX20" fmla="*/ 909506 w 1819012"/>
                <a:gd name="connsiteY20" fmla="*/ 2295046 h 2295046"/>
                <a:gd name="connsiteX21" fmla="*/ 0 w 1819012"/>
                <a:gd name="connsiteY21" fmla="*/ 1385540 h 2295046"/>
                <a:gd name="connsiteX22" fmla="*/ 555485 w 1819012"/>
                <a:gd name="connsiteY22" fmla="*/ 547508 h 2295046"/>
                <a:gd name="connsiteX23" fmla="*/ 573008 w 1819012"/>
                <a:gd name="connsiteY23" fmla="*/ 542069 h 2295046"/>
                <a:gd name="connsiteX24" fmla="*/ 573008 w 1819012"/>
                <a:gd name="connsiteY24" fmla="*/ 80909 h 2295046"/>
                <a:gd name="connsiteX25" fmla="*/ 423506 w 1819012"/>
                <a:gd name="connsiteY25" fmla="*/ 80909 h 229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19012" h="2295046">
                  <a:moveTo>
                    <a:pt x="587408" y="80909"/>
                  </a:moveTo>
                  <a:lnTo>
                    <a:pt x="587408" y="546848"/>
                  </a:lnTo>
                  <a:lnTo>
                    <a:pt x="586489" y="546848"/>
                  </a:lnTo>
                  <a:lnTo>
                    <a:pt x="586489" y="550093"/>
                  </a:lnTo>
                  <a:lnTo>
                    <a:pt x="560044" y="558302"/>
                  </a:lnTo>
                  <a:cubicBezTo>
                    <a:pt x="237814" y="694594"/>
                    <a:pt x="11714" y="1013663"/>
                    <a:pt x="11714" y="1385540"/>
                  </a:cubicBezTo>
                  <a:cubicBezTo>
                    <a:pt x="11714" y="1881376"/>
                    <a:pt x="413669" y="2283331"/>
                    <a:pt x="909505" y="2283331"/>
                  </a:cubicBezTo>
                  <a:cubicBezTo>
                    <a:pt x="1405341" y="2283331"/>
                    <a:pt x="1807296" y="1881376"/>
                    <a:pt x="1807296" y="1385540"/>
                  </a:cubicBezTo>
                  <a:cubicBezTo>
                    <a:pt x="1807296" y="1013663"/>
                    <a:pt x="1581196" y="694594"/>
                    <a:pt x="1258966" y="558302"/>
                  </a:cubicBezTo>
                  <a:lnTo>
                    <a:pt x="1232522" y="550093"/>
                  </a:lnTo>
                  <a:lnTo>
                    <a:pt x="1232522" y="546848"/>
                  </a:lnTo>
                  <a:lnTo>
                    <a:pt x="1227387" y="546848"/>
                  </a:lnTo>
                  <a:lnTo>
                    <a:pt x="1227387" y="80909"/>
                  </a:lnTo>
                  <a:close/>
                  <a:moveTo>
                    <a:pt x="423506" y="0"/>
                  </a:moveTo>
                  <a:lnTo>
                    <a:pt x="1395506" y="0"/>
                  </a:lnTo>
                  <a:lnTo>
                    <a:pt x="1395506" y="80909"/>
                  </a:lnTo>
                  <a:lnTo>
                    <a:pt x="1241787" y="80909"/>
                  </a:lnTo>
                  <a:lnTo>
                    <a:pt x="1241787" y="540759"/>
                  </a:lnTo>
                  <a:lnTo>
                    <a:pt x="1263527" y="547508"/>
                  </a:lnTo>
                  <a:cubicBezTo>
                    <a:pt x="1589962" y="685578"/>
                    <a:pt x="1819012" y="1008811"/>
                    <a:pt x="1819012" y="1385540"/>
                  </a:cubicBezTo>
                  <a:cubicBezTo>
                    <a:pt x="1819012" y="1887846"/>
                    <a:pt x="1411812" y="2295046"/>
                    <a:pt x="909506" y="2295046"/>
                  </a:cubicBezTo>
                  <a:cubicBezTo>
                    <a:pt x="407200" y="2295046"/>
                    <a:pt x="0" y="1887846"/>
                    <a:pt x="0" y="1385540"/>
                  </a:cubicBezTo>
                  <a:cubicBezTo>
                    <a:pt x="0" y="1008811"/>
                    <a:pt x="229050" y="685578"/>
                    <a:pt x="555485" y="547508"/>
                  </a:cubicBezTo>
                  <a:lnTo>
                    <a:pt x="573008" y="542069"/>
                  </a:lnTo>
                  <a:lnTo>
                    <a:pt x="573008" y="80909"/>
                  </a:lnTo>
                  <a:lnTo>
                    <a:pt x="423506" y="80909"/>
                  </a:lnTo>
                  <a:close/>
                </a:path>
              </a:pathLst>
            </a:custGeom>
            <a:solidFill>
              <a:srgbClr val="FA8550"/>
            </a:solidFill>
            <a:ln>
              <a:noFill/>
            </a:ln>
          </p:spPr>
          <p:style>
            <a:lnRef idx="2">
              <a:srgbClr val="F08CA1">
                <a:shade val="50000"/>
              </a:srgbClr>
            </a:lnRef>
            <a:fillRef idx="1">
              <a:srgbClr val="F08CA1"/>
            </a:fillRef>
            <a:effectRef idx="0">
              <a:srgbClr val="F08CA1"/>
            </a:effectRef>
            <a:fontRef idx="minor">
              <a:sysClr val="window" lastClr="FFFFFF"/>
            </a:fontRef>
          </p:style>
          <p:txBody>
            <a:bodyPr wrap="square" rtlCol="0" anchor="t">
              <a:normAutofit/>
            </a:bodyPr>
            <a:lstStyle/>
            <a:p>
              <a:pPr algn="ctr"/>
              <a:r>
                <a:rPr lang="en-US" altLang="zh-CN" sz="2800" b="1" dirty="0">
                  <a:solidFill>
                    <a:srgbClr val="FA8550"/>
                  </a:solidFill>
                  <a:sym typeface="Arial" panose="020B0604020202020204" pitchFamily="34" charset="0"/>
                </a:rPr>
                <a:t>B</a:t>
              </a:r>
              <a:endParaRPr lang="zh-CN" altLang="en-US" sz="2800" b="1" dirty="0">
                <a:solidFill>
                  <a:srgbClr val="FA8550"/>
                </a:solidFill>
                <a:sym typeface="Arial" panose="020B0604020202020204" pitchFamily="34" charset="0"/>
              </a:endParaRPr>
            </a:p>
          </p:txBody>
        </p:sp>
        <p:sp>
          <p:nvSpPr>
            <p:cNvPr id="12" name="椭圆 11"/>
            <p:cNvSpPr/>
            <p:nvPr>
              <p:custDataLst>
                <p:tags r:id="rId13"/>
              </p:custDataLst>
            </p:nvPr>
          </p:nvSpPr>
          <p:spPr>
            <a:xfrm>
              <a:off x="744802" y="2475829"/>
              <a:ext cx="1620000" cy="1620000"/>
            </a:xfrm>
            <a:prstGeom prst="ellipse">
              <a:avLst/>
            </a:prstGeom>
            <a:solidFill>
              <a:srgbClr val="F08CA1"/>
            </a:solidFill>
            <a:ln>
              <a:noFill/>
            </a:ln>
            <a:effectLst/>
          </p:spPr>
          <p:style>
            <a:lnRef idx="2">
              <a:srgbClr val="F08CA1">
                <a:shade val="50000"/>
              </a:srgbClr>
            </a:lnRef>
            <a:fillRef idx="1">
              <a:srgbClr val="F08CA1"/>
            </a:fillRef>
            <a:effectRef idx="0">
              <a:srgbClr val="F08CA1"/>
            </a:effectRef>
            <a:fontRef idx="minor">
              <a:sysClr val="window" lastClr="FFFFFF"/>
            </a:fontRef>
          </p:style>
          <p:txBody>
            <a:bodyPr wrap="square" rtlCol="0" anchor="ctr">
              <a:normAutofit/>
            </a:bodyPr>
            <a:lstStyle/>
            <a:p>
              <a:pPr algn="ctr">
                <a:lnSpc>
                  <a:spcPct val="150000"/>
                </a:lnSpc>
              </a:pPr>
              <a:r>
                <a:rPr lang="zh-CN" altLang="en-US" sz="2400" b="1" dirty="0">
                  <a:solidFill>
                    <a:sysClr val="window" lastClr="FFFFFF"/>
                  </a:solidFill>
                  <a:latin typeface="微软雅黑" pitchFamily="34" charset="-122"/>
                  <a:ea typeface="微软雅黑" pitchFamily="34" charset="-122"/>
                  <a:sym typeface="Arial" panose="020B0604020202020204" pitchFamily="34" charset="0"/>
                </a:rPr>
                <a:t>见</a:t>
              </a:r>
              <a:r>
                <a:rPr lang="en-US" altLang="zh-CN" sz="2400" b="1" dirty="0" err="1">
                  <a:solidFill>
                    <a:sysClr val="window" lastClr="FFFFFF"/>
                  </a:solidFill>
                  <a:latin typeface="微软雅黑" pitchFamily="34" charset="-122"/>
                  <a:ea typeface="微软雅黑" pitchFamily="34" charset="-122"/>
                  <a:sym typeface="Arial" panose="020B0604020202020204" pitchFamily="34" charset="0"/>
                </a:rPr>
                <a:t>效快</a:t>
              </a:r>
              <a:endParaRPr lang="en-US" altLang="zh-CN" sz="2400" b="1" dirty="0">
                <a:solidFill>
                  <a:sysClr val="window" lastClr="FFFFFF"/>
                </a:solidFill>
                <a:latin typeface="微软雅黑" pitchFamily="34" charset="-122"/>
                <a:ea typeface="微软雅黑" pitchFamily="34" charset="-122"/>
                <a:sym typeface="Arial" panose="020B0604020202020204" pitchFamily="34" charset="0"/>
              </a:endParaRPr>
            </a:p>
            <a:p>
              <a:pPr algn="ctr">
                <a:lnSpc>
                  <a:spcPct val="150000"/>
                </a:lnSpc>
              </a:pPr>
              <a:r>
                <a:rPr lang="en-US" altLang="zh-CN" sz="2400" b="1" dirty="0" err="1">
                  <a:solidFill>
                    <a:sysClr val="window" lastClr="FFFFFF"/>
                  </a:solidFill>
                  <a:latin typeface="微软雅黑" pitchFamily="34" charset="-122"/>
                  <a:ea typeface="微软雅黑" pitchFamily="34" charset="-122"/>
                  <a:sym typeface="Arial" panose="020B0604020202020204" pitchFamily="34" charset="0"/>
                </a:rPr>
                <a:t>疗效高</a:t>
              </a:r>
              <a:endParaRPr lang="en-US" altLang="zh-CN" sz="2400" b="1" dirty="0">
                <a:solidFill>
                  <a:sysClr val="window" lastClr="FFFFFF"/>
                </a:solidFill>
                <a:latin typeface="微软雅黑" pitchFamily="34" charset="-122"/>
                <a:ea typeface="微软雅黑" pitchFamily="34" charset="-122"/>
                <a:sym typeface="Arial" panose="020B0604020202020204" pitchFamily="34" charset="0"/>
              </a:endParaRPr>
            </a:p>
          </p:txBody>
        </p:sp>
      </p:grpSp>
      <p:grpSp>
        <p:nvGrpSpPr>
          <p:cNvPr id="13" name="组合 12"/>
          <p:cNvGrpSpPr/>
          <p:nvPr>
            <p:custDataLst>
              <p:tags r:id="rId3"/>
            </p:custDataLst>
          </p:nvPr>
        </p:nvGrpSpPr>
        <p:grpSpPr>
          <a:xfrm>
            <a:off x="8645640" y="1389413"/>
            <a:ext cx="2407131" cy="2946945"/>
            <a:chOff x="645296" y="1900289"/>
            <a:chExt cx="1819012" cy="2295046"/>
          </a:xfrm>
        </p:grpSpPr>
        <p:sp>
          <p:nvSpPr>
            <p:cNvPr id="15" name="任意多边形 14"/>
            <p:cNvSpPr/>
            <p:nvPr>
              <p:custDataLst>
                <p:tags r:id="rId10"/>
              </p:custDataLst>
            </p:nvPr>
          </p:nvSpPr>
          <p:spPr>
            <a:xfrm>
              <a:off x="645296" y="1900289"/>
              <a:ext cx="1819012" cy="2295046"/>
            </a:xfrm>
            <a:custGeom>
              <a:avLst/>
              <a:gdLst>
                <a:gd name="connsiteX0" fmla="*/ 587408 w 1819012"/>
                <a:gd name="connsiteY0" fmla="*/ 80909 h 2295046"/>
                <a:gd name="connsiteX1" fmla="*/ 587408 w 1819012"/>
                <a:gd name="connsiteY1" fmla="*/ 546848 h 2295046"/>
                <a:gd name="connsiteX2" fmla="*/ 586489 w 1819012"/>
                <a:gd name="connsiteY2" fmla="*/ 546848 h 2295046"/>
                <a:gd name="connsiteX3" fmla="*/ 586489 w 1819012"/>
                <a:gd name="connsiteY3" fmla="*/ 550093 h 2295046"/>
                <a:gd name="connsiteX4" fmla="*/ 560044 w 1819012"/>
                <a:gd name="connsiteY4" fmla="*/ 558302 h 2295046"/>
                <a:gd name="connsiteX5" fmla="*/ 11714 w 1819012"/>
                <a:gd name="connsiteY5" fmla="*/ 1385540 h 2295046"/>
                <a:gd name="connsiteX6" fmla="*/ 909505 w 1819012"/>
                <a:gd name="connsiteY6" fmla="*/ 2283331 h 2295046"/>
                <a:gd name="connsiteX7" fmla="*/ 1807296 w 1819012"/>
                <a:gd name="connsiteY7" fmla="*/ 1385540 h 2295046"/>
                <a:gd name="connsiteX8" fmla="*/ 1258966 w 1819012"/>
                <a:gd name="connsiteY8" fmla="*/ 558302 h 2295046"/>
                <a:gd name="connsiteX9" fmla="*/ 1232522 w 1819012"/>
                <a:gd name="connsiteY9" fmla="*/ 550093 h 2295046"/>
                <a:gd name="connsiteX10" fmla="*/ 1232522 w 1819012"/>
                <a:gd name="connsiteY10" fmla="*/ 546848 h 2295046"/>
                <a:gd name="connsiteX11" fmla="*/ 1227387 w 1819012"/>
                <a:gd name="connsiteY11" fmla="*/ 546848 h 2295046"/>
                <a:gd name="connsiteX12" fmla="*/ 1227387 w 1819012"/>
                <a:gd name="connsiteY12" fmla="*/ 80909 h 2295046"/>
                <a:gd name="connsiteX13" fmla="*/ 423506 w 1819012"/>
                <a:gd name="connsiteY13" fmla="*/ 0 h 2295046"/>
                <a:gd name="connsiteX14" fmla="*/ 1395506 w 1819012"/>
                <a:gd name="connsiteY14" fmla="*/ 0 h 2295046"/>
                <a:gd name="connsiteX15" fmla="*/ 1395506 w 1819012"/>
                <a:gd name="connsiteY15" fmla="*/ 80909 h 2295046"/>
                <a:gd name="connsiteX16" fmla="*/ 1241787 w 1819012"/>
                <a:gd name="connsiteY16" fmla="*/ 80909 h 2295046"/>
                <a:gd name="connsiteX17" fmla="*/ 1241787 w 1819012"/>
                <a:gd name="connsiteY17" fmla="*/ 540759 h 2295046"/>
                <a:gd name="connsiteX18" fmla="*/ 1263527 w 1819012"/>
                <a:gd name="connsiteY18" fmla="*/ 547508 h 2295046"/>
                <a:gd name="connsiteX19" fmla="*/ 1819012 w 1819012"/>
                <a:gd name="connsiteY19" fmla="*/ 1385540 h 2295046"/>
                <a:gd name="connsiteX20" fmla="*/ 909506 w 1819012"/>
                <a:gd name="connsiteY20" fmla="*/ 2295046 h 2295046"/>
                <a:gd name="connsiteX21" fmla="*/ 0 w 1819012"/>
                <a:gd name="connsiteY21" fmla="*/ 1385540 h 2295046"/>
                <a:gd name="connsiteX22" fmla="*/ 555485 w 1819012"/>
                <a:gd name="connsiteY22" fmla="*/ 547508 h 2295046"/>
                <a:gd name="connsiteX23" fmla="*/ 573008 w 1819012"/>
                <a:gd name="connsiteY23" fmla="*/ 542069 h 2295046"/>
                <a:gd name="connsiteX24" fmla="*/ 573008 w 1819012"/>
                <a:gd name="connsiteY24" fmla="*/ 80909 h 2295046"/>
                <a:gd name="connsiteX25" fmla="*/ 423506 w 1819012"/>
                <a:gd name="connsiteY25" fmla="*/ 80909 h 229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19012" h="2295046">
                  <a:moveTo>
                    <a:pt x="587408" y="80909"/>
                  </a:moveTo>
                  <a:lnTo>
                    <a:pt x="587408" y="546848"/>
                  </a:lnTo>
                  <a:lnTo>
                    <a:pt x="586489" y="546848"/>
                  </a:lnTo>
                  <a:lnTo>
                    <a:pt x="586489" y="550093"/>
                  </a:lnTo>
                  <a:lnTo>
                    <a:pt x="560044" y="558302"/>
                  </a:lnTo>
                  <a:cubicBezTo>
                    <a:pt x="237814" y="694594"/>
                    <a:pt x="11714" y="1013663"/>
                    <a:pt x="11714" y="1385540"/>
                  </a:cubicBezTo>
                  <a:cubicBezTo>
                    <a:pt x="11714" y="1881376"/>
                    <a:pt x="413669" y="2283331"/>
                    <a:pt x="909505" y="2283331"/>
                  </a:cubicBezTo>
                  <a:cubicBezTo>
                    <a:pt x="1405341" y="2283331"/>
                    <a:pt x="1807296" y="1881376"/>
                    <a:pt x="1807296" y="1385540"/>
                  </a:cubicBezTo>
                  <a:cubicBezTo>
                    <a:pt x="1807296" y="1013663"/>
                    <a:pt x="1581196" y="694594"/>
                    <a:pt x="1258966" y="558302"/>
                  </a:cubicBezTo>
                  <a:lnTo>
                    <a:pt x="1232522" y="550093"/>
                  </a:lnTo>
                  <a:lnTo>
                    <a:pt x="1232522" y="546848"/>
                  </a:lnTo>
                  <a:lnTo>
                    <a:pt x="1227387" y="546848"/>
                  </a:lnTo>
                  <a:lnTo>
                    <a:pt x="1227387" y="80909"/>
                  </a:lnTo>
                  <a:close/>
                  <a:moveTo>
                    <a:pt x="423506" y="0"/>
                  </a:moveTo>
                  <a:lnTo>
                    <a:pt x="1395506" y="0"/>
                  </a:lnTo>
                  <a:lnTo>
                    <a:pt x="1395506" y="80909"/>
                  </a:lnTo>
                  <a:lnTo>
                    <a:pt x="1241787" y="80909"/>
                  </a:lnTo>
                  <a:lnTo>
                    <a:pt x="1241787" y="540759"/>
                  </a:lnTo>
                  <a:lnTo>
                    <a:pt x="1263527" y="547508"/>
                  </a:lnTo>
                  <a:cubicBezTo>
                    <a:pt x="1589962" y="685578"/>
                    <a:pt x="1819012" y="1008811"/>
                    <a:pt x="1819012" y="1385540"/>
                  </a:cubicBezTo>
                  <a:cubicBezTo>
                    <a:pt x="1819012" y="1887846"/>
                    <a:pt x="1411812" y="2295046"/>
                    <a:pt x="909506" y="2295046"/>
                  </a:cubicBezTo>
                  <a:cubicBezTo>
                    <a:pt x="407200" y="2295046"/>
                    <a:pt x="0" y="1887846"/>
                    <a:pt x="0" y="1385540"/>
                  </a:cubicBezTo>
                  <a:cubicBezTo>
                    <a:pt x="0" y="1008811"/>
                    <a:pt x="229050" y="685578"/>
                    <a:pt x="555485" y="547508"/>
                  </a:cubicBezTo>
                  <a:lnTo>
                    <a:pt x="573008" y="542069"/>
                  </a:lnTo>
                  <a:lnTo>
                    <a:pt x="573008" y="80909"/>
                  </a:lnTo>
                  <a:lnTo>
                    <a:pt x="423506" y="80909"/>
                  </a:lnTo>
                  <a:close/>
                </a:path>
              </a:pathLst>
            </a:custGeom>
            <a:solidFill>
              <a:srgbClr val="FA8550"/>
            </a:solidFill>
            <a:ln>
              <a:noFill/>
            </a:ln>
          </p:spPr>
          <p:style>
            <a:lnRef idx="2">
              <a:srgbClr val="F08CA1">
                <a:shade val="50000"/>
              </a:srgbClr>
            </a:lnRef>
            <a:fillRef idx="1">
              <a:srgbClr val="F08CA1"/>
            </a:fillRef>
            <a:effectRef idx="0">
              <a:srgbClr val="F08CA1"/>
            </a:effectRef>
            <a:fontRef idx="minor">
              <a:sysClr val="window" lastClr="FFFFFF"/>
            </a:fontRef>
          </p:style>
          <p:txBody>
            <a:bodyPr wrap="square" rtlCol="0" anchor="t">
              <a:normAutofit/>
            </a:bodyPr>
            <a:lstStyle/>
            <a:p>
              <a:pPr algn="ctr"/>
              <a:r>
                <a:rPr lang="en-US" altLang="zh-CN" sz="2800" b="1" dirty="0">
                  <a:solidFill>
                    <a:srgbClr val="FA8550"/>
                  </a:solidFill>
                  <a:sym typeface="Arial" panose="020B0604020202020204" pitchFamily="34" charset="0"/>
                </a:rPr>
                <a:t>C</a:t>
              </a:r>
              <a:endParaRPr lang="zh-CN" altLang="en-US" sz="2800" b="1" dirty="0">
                <a:solidFill>
                  <a:srgbClr val="FA8550"/>
                </a:solidFill>
                <a:sym typeface="Arial" panose="020B0604020202020204" pitchFamily="34" charset="0"/>
              </a:endParaRPr>
            </a:p>
          </p:txBody>
        </p:sp>
        <p:sp>
          <p:nvSpPr>
            <p:cNvPr id="16" name="椭圆 15"/>
            <p:cNvSpPr/>
            <p:nvPr>
              <p:custDataLst>
                <p:tags r:id="rId11"/>
              </p:custDataLst>
            </p:nvPr>
          </p:nvSpPr>
          <p:spPr>
            <a:xfrm>
              <a:off x="744802" y="2475829"/>
              <a:ext cx="1620000" cy="1620000"/>
            </a:xfrm>
            <a:prstGeom prst="ellipse">
              <a:avLst/>
            </a:prstGeom>
            <a:solidFill>
              <a:srgbClr val="F08CA1"/>
            </a:solidFill>
            <a:ln>
              <a:noFill/>
            </a:ln>
            <a:effectLst/>
          </p:spPr>
          <p:style>
            <a:lnRef idx="2">
              <a:srgbClr val="F08CA1">
                <a:shade val="50000"/>
              </a:srgbClr>
            </a:lnRef>
            <a:fillRef idx="1">
              <a:srgbClr val="F08CA1"/>
            </a:fillRef>
            <a:effectRef idx="0">
              <a:srgbClr val="F08CA1"/>
            </a:effectRef>
            <a:fontRef idx="minor">
              <a:sysClr val="window" lastClr="FFFFFF"/>
            </a:fontRef>
          </p:style>
          <p:txBody>
            <a:bodyPr wrap="square" rtlCol="0" anchor="ctr">
              <a:noAutofit/>
            </a:bodyPr>
            <a:lstStyle/>
            <a:p>
              <a:pPr algn="ctr">
                <a:lnSpc>
                  <a:spcPct val="150000"/>
                </a:lnSpc>
              </a:pPr>
              <a:endParaRPr lang="en-US" altLang="zh-CN" sz="2400" b="1" dirty="0">
                <a:latin typeface="微软雅黑" pitchFamily="34" charset="-122"/>
                <a:ea typeface="微软雅黑" pitchFamily="34" charset="-122"/>
                <a:sym typeface="Arial" panose="020B0604020202020204" pitchFamily="34" charset="0"/>
              </a:endParaRPr>
            </a:p>
            <a:p>
              <a:pPr algn="ctr">
                <a:lnSpc>
                  <a:spcPct val="150000"/>
                </a:lnSpc>
              </a:pPr>
              <a:r>
                <a:rPr lang="zh-CN" altLang="en-US" sz="2400" b="1" dirty="0">
                  <a:latin typeface="微软雅黑" pitchFamily="34" charset="-122"/>
                  <a:ea typeface="微软雅黑" pitchFamily="34" charset="-122"/>
                  <a:sym typeface="Arial" panose="020B0604020202020204" pitchFamily="34" charset="0"/>
                </a:rPr>
                <a:t>无</a:t>
              </a:r>
              <a:r>
                <a:rPr lang="en-US" altLang="zh-CN" sz="2400" b="1" dirty="0" err="1">
                  <a:solidFill>
                    <a:sysClr val="window" lastClr="FFFFFF"/>
                  </a:solidFill>
                  <a:latin typeface="微软雅黑" pitchFamily="34" charset="-122"/>
                  <a:ea typeface="微软雅黑" pitchFamily="34" charset="-122"/>
                  <a:sym typeface="Arial" panose="020B0604020202020204" pitchFamily="34" charset="0"/>
                </a:rPr>
                <a:t>毒副</a:t>
              </a:r>
              <a:endParaRPr lang="en-US" altLang="zh-CN" sz="2400" b="1" dirty="0">
                <a:solidFill>
                  <a:sysClr val="window" lastClr="FFFFFF"/>
                </a:solidFill>
                <a:latin typeface="微软雅黑" pitchFamily="34" charset="-122"/>
                <a:ea typeface="微软雅黑" pitchFamily="34" charset="-122"/>
                <a:sym typeface="Arial" panose="020B0604020202020204" pitchFamily="34" charset="0"/>
              </a:endParaRPr>
            </a:p>
            <a:p>
              <a:pPr algn="ctr">
                <a:lnSpc>
                  <a:spcPct val="150000"/>
                </a:lnSpc>
              </a:pPr>
              <a:r>
                <a:rPr lang="en-US" altLang="zh-CN" sz="2400" b="1" dirty="0" err="1">
                  <a:solidFill>
                    <a:sysClr val="window" lastClr="FFFFFF"/>
                  </a:solidFill>
                  <a:latin typeface="微软雅黑" pitchFamily="34" charset="-122"/>
                  <a:ea typeface="微软雅黑" pitchFamily="34" charset="-122"/>
                  <a:sym typeface="Arial" panose="020B0604020202020204" pitchFamily="34" charset="0"/>
                </a:rPr>
                <a:t>作用</a:t>
              </a:r>
              <a:endParaRPr lang="en-US" altLang="zh-CN" sz="2400" b="1" dirty="0">
                <a:solidFill>
                  <a:sysClr val="window" lastClr="FFFFFF"/>
                </a:solidFill>
                <a:latin typeface="微软雅黑" pitchFamily="34" charset="-122"/>
                <a:ea typeface="微软雅黑" pitchFamily="34" charset="-122"/>
                <a:sym typeface="Arial" panose="020B0604020202020204" pitchFamily="34" charset="0"/>
              </a:endParaRPr>
            </a:p>
            <a:p>
              <a:pPr algn="ctr">
                <a:lnSpc>
                  <a:spcPct val="150000"/>
                </a:lnSpc>
              </a:pPr>
              <a:endParaRPr lang="en-US" altLang="zh-CN" sz="2400" b="1" dirty="0">
                <a:solidFill>
                  <a:sysClr val="window" lastClr="FFFFFF"/>
                </a:solidFill>
                <a:latin typeface="微软雅黑" pitchFamily="34" charset="-122"/>
                <a:ea typeface="微软雅黑" pitchFamily="34" charset="-122"/>
                <a:sym typeface="Arial" panose="020B0604020202020204" pitchFamily="34" charset="0"/>
              </a:endParaRPr>
            </a:p>
          </p:txBody>
        </p:sp>
      </p:grpSp>
      <p:grpSp>
        <p:nvGrpSpPr>
          <p:cNvPr id="18" name="组合 17"/>
          <p:cNvGrpSpPr/>
          <p:nvPr>
            <p:custDataLst>
              <p:tags r:id="rId4"/>
            </p:custDataLst>
          </p:nvPr>
        </p:nvGrpSpPr>
        <p:grpSpPr>
          <a:xfrm>
            <a:off x="2815583" y="3550809"/>
            <a:ext cx="2390006" cy="2885472"/>
            <a:chOff x="645296" y="1900289"/>
            <a:chExt cx="1819012" cy="2295046"/>
          </a:xfrm>
        </p:grpSpPr>
        <p:sp>
          <p:nvSpPr>
            <p:cNvPr id="22" name="任意多边形 21"/>
            <p:cNvSpPr/>
            <p:nvPr>
              <p:custDataLst>
                <p:tags r:id="rId8"/>
              </p:custDataLst>
            </p:nvPr>
          </p:nvSpPr>
          <p:spPr>
            <a:xfrm>
              <a:off x="645296" y="1900289"/>
              <a:ext cx="1819012" cy="2295046"/>
            </a:xfrm>
            <a:custGeom>
              <a:avLst/>
              <a:gdLst>
                <a:gd name="connsiteX0" fmla="*/ 587408 w 1819012"/>
                <a:gd name="connsiteY0" fmla="*/ 80909 h 2295046"/>
                <a:gd name="connsiteX1" fmla="*/ 587408 w 1819012"/>
                <a:gd name="connsiteY1" fmla="*/ 546848 h 2295046"/>
                <a:gd name="connsiteX2" fmla="*/ 586489 w 1819012"/>
                <a:gd name="connsiteY2" fmla="*/ 546848 h 2295046"/>
                <a:gd name="connsiteX3" fmla="*/ 586489 w 1819012"/>
                <a:gd name="connsiteY3" fmla="*/ 550093 h 2295046"/>
                <a:gd name="connsiteX4" fmla="*/ 560044 w 1819012"/>
                <a:gd name="connsiteY4" fmla="*/ 558302 h 2295046"/>
                <a:gd name="connsiteX5" fmla="*/ 11714 w 1819012"/>
                <a:gd name="connsiteY5" fmla="*/ 1385540 h 2295046"/>
                <a:gd name="connsiteX6" fmla="*/ 909505 w 1819012"/>
                <a:gd name="connsiteY6" fmla="*/ 2283331 h 2295046"/>
                <a:gd name="connsiteX7" fmla="*/ 1807296 w 1819012"/>
                <a:gd name="connsiteY7" fmla="*/ 1385540 h 2295046"/>
                <a:gd name="connsiteX8" fmla="*/ 1258966 w 1819012"/>
                <a:gd name="connsiteY8" fmla="*/ 558302 h 2295046"/>
                <a:gd name="connsiteX9" fmla="*/ 1232522 w 1819012"/>
                <a:gd name="connsiteY9" fmla="*/ 550093 h 2295046"/>
                <a:gd name="connsiteX10" fmla="*/ 1232522 w 1819012"/>
                <a:gd name="connsiteY10" fmla="*/ 546848 h 2295046"/>
                <a:gd name="connsiteX11" fmla="*/ 1227387 w 1819012"/>
                <a:gd name="connsiteY11" fmla="*/ 546848 h 2295046"/>
                <a:gd name="connsiteX12" fmla="*/ 1227387 w 1819012"/>
                <a:gd name="connsiteY12" fmla="*/ 80909 h 2295046"/>
                <a:gd name="connsiteX13" fmla="*/ 423506 w 1819012"/>
                <a:gd name="connsiteY13" fmla="*/ 0 h 2295046"/>
                <a:gd name="connsiteX14" fmla="*/ 1395506 w 1819012"/>
                <a:gd name="connsiteY14" fmla="*/ 0 h 2295046"/>
                <a:gd name="connsiteX15" fmla="*/ 1395506 w 1819012"/>
                <a:gd name="connsiteY15" fmla="*/ 80909 h 2295046"/>
                <a:gd name="connsiteX16" fmla="*/ 1241787 w 1819012"/>
                <a:gd name="connsiteY16" fmla="*/ 80909 h 2295046"/>
                <a:gd name="connsiteX17" fmla="*/ 1241787 w 1819012"/>
                <a:gd name="connsiteY17" fmla="*/ 540759 h 2295046"/>
                <a:gd name="connsiteX18" fmla="*/ 1263527 w 1819012"/>
                <a:gd name="connsiteY18" fmla="*/ 547508 h 2295046"/>
                <a:gd name="connsiteX19" fmla="*/ 1819012 w 1819012"/>
                <a:gd name="connsiteY19" fmla="*/ 1385540 h 2295046"/>
                <a:gd name="connsiteX20" fmla="*/ 909506 w 1819012"/>
                <a:gd name="connsiteY20" fmla="*/ 2295046 h 2295046"/>
                <a:gd name="connsiteX21" fmla="*/ 0 w 1819012"/>
                <a:gd name="connsiteY21" fmla="*/ 1385540 h 2295046"/>
                <a:gd name="connsiteX22" fmla="*/ 555485 w 1819012"/>
                <a:gd name="connsiteY22" fmla="*/ 547508 h 2295046"/>
                <a:gd name="connsiteX23" fmla="*/ 573008 w 1819012"/>
                <a:gd name="connsiteY23" fmla="*/ 542069 h 2295046"/>
                <a:gd name="connsiteX24" fmla="*/ 573008 w 1819012"/>
                <a:gd name="connsiteY24" fmla="*/ 80909 h 2295046"/>
                <a:gd name="connsiteX25" fmla="*/ 423506 w 1819012"/>
                <a:gd name="connsiteY25" fmla="*/ 80909 h 229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19012" h="2295046">
                  <a:moveTo>
                    <a:pt x="587408" y="80909"/>
                  </a:moveTo>
                  <a:lnTo>
                    <a:pt x="587408" y="546848"/>
                  </a:lnTo>
                  <a:lnTo>
                    <a:pt x="586489" y="546848"/>
                  </a:lnTo>
                  <a:lnTo>
                    <a:pt x="586489" y="550093"/>
                  </a:lnTo>
                  <a:lnTo>
                    <a:pt x="560044" y="558302"/>
                  </a:lnTo>
                  <a:cubicBezTo>
                    <a:pt x="237814" y="694594"/>
                    <a:pt x="11714" y="1013663"/>
                    <a:pt x="11714" y="1385540"/>
                  </a:cubicBezTo>
                  <a:cubicBezTo>
                    <a:pt x="11714" y="1881376"/>
                    <a:pt x="413669" y="2283331"/>
                    <a:pt x="909505" y="2283331"/>
                  </a:cubicBezTo>
                  <a:cubicBezTo>
                    <a:pt x="1405341" y="2283331"/>
                    <a:pt x="1807296" y="1881376"/>
                    <a:pt x="1807296" y="1385540"/>
                  </a:cubicBezTo>
                  <a:cubicBezTo>
                    <a:pt x="1807296" y="1013663"/>
                    <a:pt x="1581196" y="694594"/>
                    <a:pt x="1258966" y="558302"/>
                  </a:cubicBezTo>
                  <a:lnTo>
                    <a:pt x="1232522" y="550093"/>
                  </a:lnTo>
                  <a:lnTo>
                    <a:pt x="1232522" y="546848"/>
                  </a:lnTo>
                  <a:lnTo>
                    <a:pt x="1227387" y="546848"/>
                  </a:lnTo>
                  <a:lnTo>
                    <a:pt x="1227387" y="80909"/>
                  </a:lnTo>
                  <a:close/>
                  <a:moveTo>
                    <a:pt x="423506" y="0"/>
                  </a:moveTo>
                  <a:lnTo>
                    <a:pt x="1395506" y="0"/>
                  </a:lnTo>
                  <a:lnTo>
                    <a:pt x="1395506" y="80909"/>
                  </a:lnTo>
                  <a:lnTo>
                    <a:pt x="1241787" y="80909"/>
                  </a:lnTo>
                  <a:lnTo>
                    <a:pt x="1241787" y="540759"/>
                  </a:lnTo>
                  <a:lnTo>
                    <a:pt x="1263527" y="547508"/>
                  </a:lnTo>
                  <a:cubicBezTo>
                    <a:pt x="1589962" y="685578"/>
                    <a:pt x="1819012" y="1008811"/>
                    <a:pt x="1819012" y="1385540"/>
                  </a:cubicBezTo>
                  <a:cubicBezTo>
                    <a:pt x="1819012" y="1887846"/>
                    <a:pt x="1411812" y="2295046"/>
                    <a:pt x="909506" y="2295046"/>
                  </a:cubicBezTo>
                  <a:cubicBezTo>
                    <a:pt x="407200" y="2295046"/>
                    <a:pt x="0" y="1887846"/>
                    <a:pt x="0" y="1385540"/>
                  </a:cubicBezTo>
                  <a:cubicBezTo>
                    <a:pt x="0" y="1008811"/>
                    <a:pt x="229050" y="685578"/>
                    <a:pt x="555485" y="547508"/>
                  </a:cubicBezTo>
                  <a:lnTo>
                    <a:pt x="573008" y="542069"/>
                  </a:lnTo>
                  <a:lnTo>
                    <a:pt x="573008" y="80909"/>
                  </a:lnTo>
                  <a:lnTo>
                    <a:pt x="423506" y="80909"/>
                  </a:lnTo>
                  <a:close/>
                </a:path>
              </a:pathLst>
            </a:custGeom>
            <a:solidFill>
              <a:srgbClr val="FA8550"/>
            </a:solidFill>
            <a:ln>
              <a:noFill/>
            </a:ln>
          </p:spPr>
          <p:style>
            <a:lnRef idx="2">
              <a:srgbClr val="F08CA1">
                <a:shade val="50000"/>
              </a:srgbClr>
            </a:lnRef>
            <a:fillRef idx="1">
              <a:srgbClr val="F08CA1"/>
            </a:fillRef>
            <a:effectRef idx="0">
              <a:srgbClr val="F08CA1"/>
            </a:effectRef>
            <a:fontRef idx="minor">
              <a:sysClr val="window" lastClr="FFFFFF"/>
            </a:fontRef>
          </p:style>
          <p:txBody>
            <a:bodyPr wrap="square" rtlCol="0" anchor="t">
              <a:normAutofit/>
            </a:bodyPr>
            <a:lstStyle/>
            <a:p>
              <a:pPr algn="ctr"/>
              <a:r>
                <a:rPr lang="en-US" altLang="zh-CN" sz="2800" b="1" dirty="0">
                  <a:solidFill>
                    <a:srgbClr val="FA8550"/>
                  </a:solidFill>
                  <a:sym typeface="Arial" panose="020B0604020202020204" pitchFamily="34" charset="0"/>
                </a:rPr>
                <a:t>D</a:t>
              </a:r>
              <a:endParaRPr lang="zh-CN" altLang="en-US" sz="2800" b="1" dirty="0">
                <a:solidFill>
                  <a:srgbClr val="FA8550"/>
                </a:solidFill>
                <a:sym typeface="Arial" panose="020B0604020202020204" pitchFamily="34" charset="0"/>
              </a:endParaRPr>
            </a:p>
          </p:txBody>
        </p:sp>
        <p:sp>
          <p:nvSpPr>
            <p:cNvPr id="32" name="椭圆 31"/>
            <p:cNvSpPr/>
            <p:nvPr>
              <p:custDataLst>
                <p:tags r:id="rId9"/>
              </p:custDataLst>
            </p:nvPr>
          </p:nvSpPr>
          <p:spPr>
            <a:xfrm>
              <a:off x="744802" y="2475829"/>
              <a:ext cx="1620000" cy="1620000"/>
            </a:xfrm>
            <a:prstGeom prst="ellipse">
              <a:avLst/>
            </a:prstGeom>
            <a:solidFill>
              <a:srgbClr val="F08CA1"/>
            </a:solidFill>
            <a:ln>
              <a:noFill/>
            </a:ln>
            <a:effectLst/>
          </p:spPr>
          <p:style>
            <a:lnRef idx="2">
              <a:srgbClr val="F08CA1">
                <a:shade val="50000"/>
              </a:srgbClr>
            </a:lnRef>
            <a:fillRef idx="1">
              <a:srgbClr val="F08CA1"/>
            </a:fillRef>
            <a:effectRef idx="0">
              <a:srgbClr val="F08CA1"/>
            </a:effectRef>
            <a:fontRef idx="minor">
              <a:sysClr val="window" lastClr="FFFFFF"/>
            </a:fontRef>
          </p:style>
          <p:txBody>
            <a:bodyPr wrap="square" rtlCol="0" anchor="ctr">
              <a:normAutofit/>
            </a:bodyPr>
            <a:lstStyle/>
            <a:p>
              <a:pPr algn="ctr">
                <a:lnSpc>
                  <a:spcPct val="150000"/>
                </a:lnSpc>
              </a:pPr>
              <a:r>
                <a:rPr lang="en-US" altLang="zh-CN" sz="2400" b="1" dirty="0" err="1">
                  <a:solidFill>
                    <a:sysClr val="window" lastClr="FFFFFF"/>
                  </a:solidFill>
                  <a:latin typeface="微软雅黑" pitchFamily="34" charset="-122"/>
                  <a:ea typeface="微软雅黑" pitchFamily="34" charset="-122"/>
                  <a:sym typeface="Arial" panose="020B0604020202020204" pitchFamily="34" charset="0"/>
                </a:rPr>
                <a:t>不受痛苦</a:t>
              </a:r>
              <a:endParaRPr lang="en-US" altLang="zh-CN" sz="2400" b="1" dirty="0">
                <a:solidFill>
                  <a:sysClr val="window" lastClr="FFFFFF"/>
                </a:solidFill>
                <a:latin typeface="微软雅黑" pitchFamily="34" charset="-122"/>
                <a:ea typeface="微软雅黑" pitchFamily="34" charset="-122"/>
                <a:sym typeface="Arial" panose="020B0604020202020204" pitchFamily="34" charset="0"/>
              </a:endParaRPr>
            </a:p>
            <a:p>
              <a:pPr algn="ctr">
                <a:lnSpc>
                  <a:spcPct val="150000"/>
                </a:lnSpc>
              </a:pPr>
              <a:r>
                <a:rPr lang="en-US" altLang="zh-CN" sz="2400" b="1" dirty="0" err="1">
                  <a:solidFill>
                    <a:sysClr val="window" lastClr="FFFFFF"/>
                  </a:solidFill>
                  <a:latin typeface="微软雅黑" pitchFamily="34" charset="-122"/>
                  <a:ea typeface="微软雅黑" pitchFamily="34" charset="-122"/>
                  <a:sym typeface="Arial" panose="020B0604020202020204" pitchFamily="34" charset="0"/>
                </a:rPr>
                <a:t>易于接受</a:t>
              </a:r>
              <a:endParaRPr lang="en-US" altLang="zh-CN" sz="2400" b="1" dirty="0">
                <a:solidFill>
                  <a:sysClr val="window" lastClr="FFFFFF"/>
                </a:solidFill>
                <a:latin typeface="微软雅黑" pitchFamily="34" charset="-122"/>
                <a:ea typeface="微软雅黑" pitchFamily="34" charset="-122"/>
                <a:sym typeface="Arial" panose="020B0604020202020204" pitchFamily="34" charset="0"/>
              </a:endParaRPr>
            </a:p>
          </p:txBody>
        </p:sp>
      </p:grpSp>
      <p:grpSp>
        <p:nvGrpSpPr>
          <p:cNvPr id="33" name="组合 32"/>
          <p:cNvGrpSpPr/>
          <p:nvPr>
            <p:custDataLst>
              <p:tags r:id="rId5"/>
            </p:custDataLst>
          </p:nvPr>
        </p:nvGrpSpPr>
        <p:grpSpPr>
          <a:xfrm>
            <a:off x="6621431" y="3550809"/>
            <a:ext cx="2380065" cy="2803600"/>
            <a:chOff x="645296" y="1900289"/>
            <a:chExt cx="1819012" cy="2295046"/>
          </a:xfrm>
        </p:grpSpPr>
        <p:sp>
          <p:nvSpPr>
            <p:cNvPr id="34" name="任意多边形 33"/>
            <p:cNvSpPr/>
            <p:nvPr>
              <p:custDataLst>
                <p:tags r:id="rId6"/>
              </p:custDataLst>
            </p:nvPr>
          </p:nvSpPr>
          <p:spPr>
            <a:xfrm>
              <a:off x="645296" y="1900289"/>
              <a:ext cx="1819012" cy="2295046"/>
            </a:xfrm>
            <a:custGeom>
              <a:avLst/>
              <a:gdLst>
                <a:gd name="connsiteX0" fmla="*/ 587408 w 1819012"/>
                <a:gd name="connsiteY0" fmla="*/ 80909 h 2295046"/>
                <a:gd name="connsiteX1" fmla="*/ 587408 w 1819012"/>
                <a:gd name="connsiteY1" fmla="*/ 546848 h 2295046"/>
                <a:gd name="connsiteX2" fmla="*/ 586489 w 1819012"/>
                <a:gd name="connsiteY2" fmla="*/ 546848 h 2295046"/>
                <a:gd name="connsiteX3" fmla="*/ 586489 w 1819012"/>
                <a:gd name="connsiteY3" fmla="*/ 550093 h 2295046"/>
                <a:gd name="connsiteX4" fmla="*/ 560044 w 1819012"/>
                <a:gd name="connsiteY4" fmla="*/ 558302 h 2295046"/>
                <a:gd name="connsiteX5" fmla="*/ 11714 w 1819012"/>
                <a:gd name="connsiteY5" fmla="*/ 1385540 h 2295046"/>
                <a:gd name="connsiteX6" fmla="*/ 909505 w 1819012"/>
                <a:gd name="connsiteY6" fmla="*/ 2283331 h 2295046"/>
                <a:gd name="connsiteX7" fmla="*/ 1807296 w 1819012"/>
                <a:gd name="connsiteY7" fmla="*/ 1385540 h 2295046"/>
                <a:gd name="connsiteX8" fmla="*/ 1258966 w 1819012"/>
                <a:gd name="connsiteY8" fmla="*/ 558302 h 2295046"/>
                <a:gd name="connsiteX9" fmla="*/ 1232522 w 1819012"/>
                <a:gd name="connsiteY9" fmla="*/ 550093 h 2295046"/>
                <a:gd name="connsiteX10" fmla="*/ 1232522 w 1819012"/>
                <a:gd name="connsiteY10" fmla="*/ 546848 h 2295046"/>
                <a:gd name="connsiteX11" fmla="*/ 1227387 w 1819012"/>
                <a:gd name="connsiteY11" fmla="*/ 546848 h 2295046"/>
                <a:gd name="connsiteX12" fmla="*/ 1227387 w 1819012"/>
                <a:gd name="connsiteY12" fmla="*/ 80909 h 2295046"/>
                <a:gd name="connsiteX13" fmla="*/ 423506 w 1819012"/>
                <a:gd name="connsiteY13" fmla="*/ 0 h 2295046"/>
                <a:gd name="connsiteX14" fmla="*/ 1395506 w 1819012"/>
                <a:gd name="connsiteY14" fmla="*/ 0 h 2295046"/>
                <a:gd name="connsiteX15" fmla="*/ 1395506 w 1819012"/>
                <a:gd name="connsiteY15" fmla="*/ 80909 h 2295046"/>
                <a:gd name="connsiteX16" fmla="*/ 1241787 w 1819012"/>
                <a:gd name="connsiteY16" fmla="*/ 80909 h 2295046"/>
                <a:gd name="connsiteX17" fmla="*/ 1241787 w 1819012"/>
                <a:gd name="connsiteY17" fmla="*/ 540759 h 2295046"/>
                <a:gd name="connsiteX18" fmla="*/ 1263527 w 1819012"/>
                <a:gd name="connsiteY18" fmla="*/ 547508 h 2295046"/>
                <a:gd name="connsiteX19" fmla="*/ 1819012 w 1819012"/>
                <a:gd name="connsiteY19" fmla="*/ 1385540 h 2295046"/>
                <a:gd name="connsiteX20" fmla="*/ 909506 w 1819012"/>
                <a:gd name="connsiteY20" fmla="*/ 2295046 h 2295046"/>
                <a:gd name="connsiteX21" fmla="*/ 0 w 1819012"/>
                <a:gd name="connsiteY21" fmla="*/ 1385540 h 2295046"/>
                <a:gd name="connsiteX22" fmla="*/ 555485 w 1819012"/>
                <a:gd name="connsiteY22" fmla="*/ 547508 h 2295046"/>
                <a:gd name="connsiteX23" fmla="*/ 573008 w 1819012"/>
                <a:gd name="connsiteY23" fmla="*/ 542069 h 2295046"/>
                <a:gd name="connsiteX24" fmla="*/ 573008 w 1819012"/>
                <a:gd name="connsiteY24" fmla="*/ 80909 h 2295046"/>
                <a:gd name="connsiteX25" fmla="*/ 423506 w 1819012"/>
                <a:gd name="connsiteY25" fmla="*/ 80909 h 229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19012" h="2295046">
                  <a:moveTo>
                    <a:pt x="587408" y="80909"/>
                  </a:moveTo>
                  <a:lnTo>
                    <a:pt x="587408" y="546848"/>
                  </a:lnTo>
                  <a:lnTo>
                    <a:pt x="586489" y="546848"/>
                  </a:lnTo>
                  <a:lnTo>
                    <a:pt x="586489" y="550093"/>
                  </a:lnTo>
                  <a:lnTo>
                    <a:pt x="560044" y="558302"/>
                  </a:lnTo>
                  <a:cubicBezTo>
                    <a:pt x="237814" y="694594"/>
                    <a:pt x="11714" y="1013663"/>
                    <a:pt x="11714" y="1385540"/>
                  </a:cubicBezTo>
                  <a:cubicBezTo>
                    <a:pt x="11714" y="1881376"/>
                    <a:pt x="413669" y="2283331"/>
                    <a:pt x="909505" y="2283331"/>
                  </a:cubicBezTo>
                  <a:cubicBezTo>
                    <a:pt x="1405341" y="2283331"/>
                    <a:pt x="1807296" y="1881376"/>
                    <a:pt x="1807296" y="1385540"/>
                  </a:cubicBezTo>
                  <a:cubicBezTo>
                    <a:pt x="1807296" y="1013663"/>
                    <a:pt x="1581196" y="694594"/>
                    <a:pt x="1258966" y="558302"/>
                  </a:cubicBezTo>
                  <a:lnTo>
                    <a:pt x="1232522" y="550093"/>
                  </a:lnTo>
                  <a:lnTo>
                    <a:pt x="1232522" y="546848"/>
                  </a:lnTo>
                  <a:lnTo>
                    <a:pt x="1227387" y="546848"/>
                  </a:lnTo>
                  <a:lnTo>
                    <a:pt x="1227387" y="80909"/>
                  </a:lnTo>
                  <a:close/>
                  <a:moveTo>
                    <a:pt x="423506" y="0"/>
                  </a:moveTo>
                  <a:lnTo>
                    <a:pt x="1395506" y="0"/>
                  </a:lnTo>
                  <a:lnTo>
                    <a:pt x="1395506" y="80909"/>
                  </a:lnTo>
                  <a:lnTo>
                    <a:pt x="1241787" y="80909"/>
                  </a:lnTo>
                  <a:lnTo>
                    <a:pt x="1241787" y="540759"/>
                  </a:lnTo>
                  <a:lnTo>
                    <a:pt x="1263527" y="547508"/>
                  </a:lnTo>
                  <a:cubicBezTo>
                    <a:pt x="1589962" y="685578"/>
                    <a:pt x="1819012" y="1008811"/>
                    <a:pt x="1819012" y="1385540"/>
                  </a:cubicBezTo>
                  <a:cubicBezTo>
                    <a:pt x="1819012" y="1887846"/>
                    <a:pt x="1411812" y="2295046"/>
                    <a:pt x="909506" y="2295046"/>
                  </a:cubicBezTo>
                  <a:cubicBezTo>
                    <a:pt x="407200" y="2295046"/>
                    <a:pt x="0" y="1887846"/>
                    <a:pt x="0" y="1385540"/>
                  </a:cubicBezTo>
                  <a:cubicBezTo>
                    <a:pt x="0" y="1008811"/>
                    <a:pt x="229050" y="685578"/>
                    <a:pt x="555485" y="547508"/>
                  </a:cubicBezTo>
                  <a:lnTo>
                    <a:pt x="573008" y="542069"/>
                  </a:lnTo>
                  <a:lnTo>
                    <a:pt x="573008" y="80909"/>
                  </a:lnTo>
                  <a:lnTo>
                    <a:pt x="423506" y="80909"/>
                  </a:lnTo>
                  <a:close/>
                </a:path>
              </a:pathLst>
            </a:custGeom>
            <a:solidFill>
              <a:srgbClr val="FA8550"/>
            </a:solidFill>
            <a:ln>
              <a:noFill/>
            </a:ln>
          </p:spPr>
          <p:style>
            <a:lnRef idx="2">
              <a:srgbClr val="F08CA1">
                <a:shade val="50000"/>
              </a:srgbClr>
            </a:lnRef>
            <a:fillRef idx="1">
              <a:srgbClr val="F08CA1"/>
            </a:fillRef>
            <a:effectRef idx="0">
              <a:srgbClr val="F08CA1"/>
            </a:effectRef>
            <a:fontRef idx="minor">
              <a:sysClr val="window" lastClr="FFFFFF"/>
            </a:fontRef>
          </p:style>
          <p:txBody>
            <a:bodyPr wrap="square" rtlCol="0" anchor="t">
              <a:normAutofit/>
            </a:bodyPr>
            <a:lstStyle/>
            <a:p>
              <a:pPr algn="ctr"/>
              <a:r>
                <a:rPr lang="en-US" altLang="zh-CN" sz="2800" b="1" dirty="0">
                  <a:solidFill>
                    <a:srgbClr val="FA8550"/>
                  </a:solidFill>
                  <a:sym typeface="Arial" panose="020B0604020202020204" pitchFamily="34" charset="0"/>
                </a:rPr>
                <a:t>E</a:t>
              </a:r>
              <a:endParaRPr lang="zh-CN" altLang="en-US" sz="2800" b="1" dirty="0">
                <a:solidFill>
                  <a:srgbClr val="FA8550"/>
                </a:solidFill>
                <a:sym typeface="Arial" panose="020B0604020202020204" pitchFamily="34" charset="0"/>
              </a:endParaRPr>
            </a:p>
          </p:txBody>
        </p:sp>
        <p:sp>
          <p:nvSpPr>
            <p:cNvPr id="35" name="椭圆 34"/>
            <p:cNvSpPr/>
            <p:nvPr>
              <p:custDataLst>
                <p:tags r:id="rId7"/>
              </p:custDataLst>
            </p:nvPr>
          </p:nvSpPr>
          <p:spPr>
            <a:xfrm>
              <a:off x="744802" y="2475829"/>
              <a:ext cx="1620000" cy="1620000"/>
            </a:xfrm>
            <a:prstGeom prst="ellipse">
              <a:avLst/>
            </a:prstGeom>
            <a:solidFill>
              <a:srgbClr val="F08CA1"/>
            </a:solidFill>
            <a:ln>
              <a:noFill/>
            </a:ln>
            <a:effectLst/>
          </p:spPr>
          <p:style>
            <a:lnRef idx="2">
              <a:srgbClr val="F08CA1">
                <a:shade val="50000"/>
              </a:srgbClr>
            </a:lnRef>
            <a:fillRef idx="1">
              <a:srgbClr val="F08CA1"/>
            </a:fillRef>
            <a:effectRef idx="0">
              <a:srgbClr val="F08CA1"/>
            </a:effectRef>
            <a:fontRef idx="minor">
              <a:sysClr val="window" lastClr="FFFFFF"/>
            </a:fontRef>
          </p:style>
          <p:txBody>
            <a:bodyPr wrap="square" rtlCol="0" anchor="ctr">
              <a:normAutofit/>
            </a:bodyPr>
            <a:lstStyle/>
            <a:p>
              <a:pPr algn="ctr">
                <a:lnSpc>
                  <a:spcPct val="150000"/>
                </a:lnSpc>
              </a:pPr>
              <a:r>
                <a:rPr lang="en-US" altLang="zh-CN" sz="2400" b="1" dirty="0" err="1">
                  <a:solidFill>
                    <a:sysClr val="window" lastClr="FFFFFF"/>
                  </a:solidFill>
                  <a:latin typeface="微软雅黑" pitchFamily="34" charset="-122"/>
                  <a:ea typeface="微软雅黑" pitchFamily="34" charset="-122"/>
                  <a:sym typeface="Arial" panose="020B0604020202020204" pitchFamily="34" charset="0"/>
                </a:rPr>
                <a:t>预防保健适于家庭</a:t>
              </a:r>
              <a:endParaRPr lang="en-US" altLang="zh-CN" sz="2400" b="1" dirty="0">
                <a:solidFill>
                  <a:sysClr val="window" lastClr="FFFFFF"/>
                </a:solidFill>
                <a:latin typeface="微软雅黑" pitchFamily="34" charset="-122"/>
                <a:ea typeface="微软雅黑" pitchFamily="34" charset="-122"/>
                <a:sym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par>
                                <p:cTn id="11" presetID="6" presetClass="entr" presetSubtype="16"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par>
                                <p:cTn id="14" presetID="6" presetClass="entr" presetSubtype="16"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circle(in)">
                                      <p:cBhvr>
                                        <p:cTn id="16" dur="2000"/>
                                        <p:tgtEl>
                                          <p:spTgt spid="18"/>
                                        </p:tgtEl>
                                      </p:cBhvr>
                                    </p:animEffect>
                                  </p:childTnLst>
                                </p:cTn>
                              </p:par>
                              <p:par>
                                <p:cTn id="17" presetID="6" presetClass="entr" presetSubtype="16"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circle(in)">
                                      <p:cBhvr>
                                        <p:cTn id="19"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室内, 床, 布置, 人员&#10;&#10;已生成高可信度的说明"/>
          <p:cNvPicPr>
            <a:picLocks noChangeAspect="1"/>
          </p:cNvPicPr>
          <p:nvPr/>
        </p:nvPicPr>
        <p:blipFill rotWithShape="1">
          <a:blip r:embed="rId2">
            <a:extLst>
              <a:ext uri="{28A0092B-C50C-407E-A947-70E740481C1C}">
                <a14:useLocalDpi xmlns:a14="http://schemas.microsoft.com/office/drawing/2010/main" val="0"/>
              </a:ext>
            </a:extLst>
          </a:blip>
          <a:srcRect t="3979" b="11751"/>
          <a:stretch>
            <a:fillRect/>
          </a:stretch>
        </p:blipFill>
        <p:spPr>
          <a:xfrm>
            <a:off x="10" y="10"/>
            <a:ext cx="12191980" cy="6857990"/>
          </a:xfrm>
          <a:prstGeom prst="rect">
            <a:avLst/>
          </a:prstGeom>
        </p:spPr>
      </p:pic>
      <p:sp>
        <p:nvSpPr>
          <p:cNvPr id="4" name="矩形 3"/>
          <p:cNvSpPr/>
          <p:nvPr/>
        </p:nvSpPr>
        <p:spPr>
          <a:xfrm>
            <a:off x="10" y="1070702"/>
            <a:ext cx="12192000" cy="3698800"/>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文本框 4"/>
          <p:cNvSpPr txBox="1"/>
          <p:nvPr/>
        </p:nvSpPr>
        <p:spPr>
          <a:xfrm>
            <a:off x="5591676" y="987635"/>
            <a:ext cx="4552615" cy="6451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3600" b="1" dirty="0">
                <a:solidFill>
                  <a:srgbClr val="F26790"/>
                </a:solidFill>
                <a:latin typeface="微软雅黑" panose="020B0503020204020204" pitchFamily="34" charset="-122"/>
                <a:ea typeface="微软雅黑" panose="020B0503020204020204" pitchFamily="34" charset="-122"/>
              </a:rPr>
              <a:t>注意事项</a:t>
            </a:r>
          </a:p>
        </p:txBody>
      </p:sp>
      <p:sp>
        <p:nvSpPr>
          <p:cNvPr id="7" name="矩形 6"/>
          <p:cNvSpPr/>
          <p:nvPr/>
        </p:nvSpPr>
        <p:spPr>
          <a:xfrm>
            <a:off x="4819984" y="1962605"/>
            <a:ext cx="6096000" cy="2677656"/>
          </a:xfrm>
          <a:prstGeom prst="rect">
            <a:avLst/>
          </a:prstGeom>
        </p:spPr>
        <p:txBody>
          <a:bodyPr>
            <a:spAutoFit/>
          </a:bodyPr>
          <a:lstStyle/>
          <a:p>
            <a:pPr>
              <a:lnSpc>
                <a:spcPct val="150000"/>
              </a:lnSpc>
            </a:pPr>
            <a:r>
              <a:rPr lang="zh-CN" altLang="en-US" sz="2800" b="1" dirty="0">
                <a:solidFill>
                  <a:schemeClr val="bg1">
                    <a:lumMod val="50000"/>
                  </a:schemeClr>
                </a:solidFill>
                <a:latin typeface="微软雅黑" pitchFamily="34" charset="-122"/>
                <a:ea typeface="微软雅黑" pitchFamily="34" charset="-122"/>
              </a:rPr>
              <a:t>       小儿推拿疗法治疗范围广泛，效果良好，但也有一些情况不适合使用，在我们给宝宝们做推拿之前，一定要注意以下事项。</a:t>
            </a:r>
          </a:p>
        </p:txBody>
      </p:sp>
      <p:sp>
        <p:nvSpPr>
          <p:cNvPr id="8" name="平行四边形 7"/>
          <p:cNvSpPr/>
          <p:nvPr/>
        </p:nvSpPr>
        <p:spPr>
          <a:xfrm>
            <a:off x="1317826" y="1038543"/>
            <a:ext cx="2911273" cy="3698799"/>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4" name="文本框 13"/>
          <p:cNvSpPr txBox="1"/>
          <p:nvPr/>
        </p:nvSpPr>
        <p:spPr>
          <a:xfrm>
            <a:off x="1697553" y="3387910"/>
            <a:ext cx="2151818" cy="923330"/>
          </a:xfrm>
          <a:prstGeom prst="rect">
            <a:avLst/>
          </a:prstGeom>
          <a:noFill/>
          <a:ln w="19050">
            <a:noFill/>
          </a:ln>
        </p:spPr>
        <p:txBody>
          <a:bodyPr wrap="square" rtlCol="0">
            <a:spAutoFit/>
          </a:bodyPr>
          <a:lstStyle/>
          <a:p>
            <a:pPr algn="ctr"/>
            <a:r>
              <a:rPr lang="en-US" altLang="zh-CN" sz="2800" dirty="0">
                <a:solidFill>
                  <a:schemeClr val="bg1"/>
                </a:solidFill>
                <a:latin typeface="微软雅黑" panose="020B0503020204020204" pitchFamily="34" charset="-122"/>
                <a:ea typeface="微软雅黑" panose="020B0503020204020204" pitchFamily="34" charset="-122"/>
              </a:rPr>
              <a:t>PART</a:t>
            </a:r>
            <a:r>
              <a:rPr lang="en-US" altLang="zh-CN" sz="4000" dirty="0">
                <a:solidFill>
                  <a:schemeClr val="bg1"/>
                </a:solidFill>
                <a:latin typeface="微软雅黑" panose="020B0503020204020204" pitchFamily="34" charset="-122"/>
                <a:ea typeface="微软雅黑" panose="020B0503020204020204" pitchFamily="34" charset="-122"/>
              </a:rPr>
              <a:t> </a:t>
            </a:r>
            <a:r>
              <a:rPr lang="en-US" altLang="zh-CN" sz="5400" dirty="0">
                <a:solidFill>
                  <a:schemeClr val="bg1"/>
                </a:solidFill>
                <a:latin typeface="微软雅黑" panose="020B0503020204020204" pitchFamily="34" charset="-122"/>
                <a:ea typeface="微软雅黑" panose="020B0503020204020204" pitchFamily="34" charset="-122"/>
              </a:rPr>
              <a:t>03</a:t>
            </a:r>
            <a:endParaRPr lang="zh-CN" altLang="en-US" sz="5400" dirty="0">
              <a:solidFill>
                <a:schemeClr val="bg1"/>
              </a:solidFill>
              <a:latin typeface="微软雅黑" panose="020B0503020204020204" pitchFamily="34" charset="-122"/>
              <a:ea typeface="微软雅黑" panose="020B0503020204020204" pitchFamily="34" charset="-122"/>
            </a:endParaRPr>
          </a:p>
        </p:txBody>
      </p:sp>
      <p:sp>
        <p:nvSpPr>
          <p:cNvPr id="17" name="椭圆 16"/>
          <p:cNvSpPr/>
          <p:nvPr/>
        </p:nvSpPr>
        <p:spPr>
          <a:xfrm>
            <a:off x="1877476" y="1450905"/>
            <a:ext cx="1791972" cy="17919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5" name="Freeform 67"/>
          <p:cNvSpPr>
            <a:spLocks noEditPoints="1"/>
          </p:cNvSpPr>
          <p:nvPr/>
        </p:nvSpPr>
        <p:spPr bwMode="auto">
          <a:xfrm>
            <a:off x="2236836" y="1771072"/>
            <a:ext cx="1073252" cy="1151638"/>
          </a:xfrm>
          <a:custGeom>
            <a:avLst/>
            <a:gdLst>
              <a:gd name="T0" fmla="*/ 55 w 135"/>
              <a:gd name="T1" fmla="*/ 70 h 144"/>
              <a:gd name="T2" fmla="*/ 80 w 135"/>
              <a:gd name="T3" fmla="*/ 70 h 144"/>
              <a:gd name="T4" fmla="*/ 119 w 135"/>
              <a:gd name="T5" fmla="*/ 72 h 144"/>
              <a:gd name="T6" fmla="*/ 94 w 135"/>
              <a:gd name="T7" fmla="*/ 27 h 144"/>
              <a:gd name="T8" fmla="*/ 42 w 135"/>
              <a:gd name="T9" fmla="*/ 27 h 144"/>
              <a:gd name="T10" fmla="*/ 16 w 135"/>
              <a:gd name="T11" fmla="*/ 72 h 144"/>
              <a:gd name="T12" fmla="*/ 42 w 135"/>
              <a:gd name="T13" fmla="*/ 116 h 144"/>
              <a:gd name="T14" fmla="*/ 93 w 135"/>
              <a:gd name="T15" fmla="*/ 116 h 144"/>
              <a:gd name="T16" fmla="*/ 119 w 135"/>
              <a:gd name="T17" fmla="*/ 72 h 144"/>
              <a:gd name="T18" fmla="*/ 115 w 135"/>
              <a:gd name="T19" fmla="*/ 67 h 144"/>
              <a:gd name="T20" fmla="*/ 96 w 135"/>
              <a:gd name="T21" fmla="*/ 34 h 144"/>
              <a:gd name="T22" fmla="*/ 100 w 135"/>
              <a:gd name="T23" fmla="*/ 60 h 144"/>
              <a:gd name="T24" fmla="*/ 100 w 135"/>
              <a:gd name="T25" fmla="*/ 84 h 144"/>
              <a:gd name="T26" fmla="*/ 100 w 135"/>
              <a:gd name="T27" fmla="*/ 60 h 144"/>
              <a:gd name="T28" fmla="*/ 84 w 135"/>
              <a:gd name="T29" fmla="*/ 43 h 144"/>
              <a:gd name="T30" fmla="*/ 90 w 135"/>
              <a:gd name="T31" fmla="*/ 34 h 144"/>
              <a:gd name="T32" fmla="*/ 68 w 135"/>
              <a:gd name="T33" fmla="*/ 12 h 144"/>
              <a:gd name="T34" fmla="*/ 68 w 135"/>
              <a:gd name="T35" fmla="*/ 35 h 144"/>
              <a:gd name="T36" fmla="*/ 68 w 135"/>
              <a:gd name="T37" fmla="*/ 12 h 144"/>
              <a:gd name="T38" fmla="*/ 62 w 135"/>
              <a:gd name="T39" fmla="*/ 38 h 144"/>
              <a:gd name="T40" fmla="*/ 41 w 135"/>
              <a:gd name="T41" fmla="*/ 50 h 144"/>
              <a:gd name="T42" fmla="*/ 16 w 135"/>
              <a:gd name="T43" fmla="*/ 42 h 144"/>
              <a:gd name="T44" fmla="*/ 36 w 135"/>
              <a:gd name="T45" fmla="*/ 54 h 144"/>
              <a:gd name="T46" fmla="*/ 16 w 135"/>
              <a:gd name="T47" fmla="*/ 42 h 144"/>
              <a:gd name="T48" fmla="*/ 24 w 135"/>
              <a:gd name="T49" fmla="*/ 72 h 144"/>
              <a:gd name="T50" fmla="*/ 35 w 135"/>
              <a:gd name="T51" fmla="*/ 72 h 144"/>
              <a:gd name="T52" fmla="*/ 16 w 135"/>
              <a:gd name="T53" fmla="*/ 102 h 144"/>
              <a:gd name="T54" fmla="*/ 36 w 135"/>
              <a:gd name="T55" fmla="*/ 90 h 144"/>
              <a:gd name="T56" fmla="*/ 16 w 135"/>
              <a:gd name="T57" fmla="*/ 102 h 144"/>
              <a:gd name="T58" fmla="*/ 51 w 135"/>
              <a:gd name="T59" fmla="*/ 100 h 144"/>
              <a:gd name="T60" fmla="*/ 46 w 135"/>
              <a:gd name="T61" fmla="*/ 110 h 144"/>
              <a:gd name="T62" fmla="*/ 68 w 135"/>
              <a:gd name="T63" fmla="*/ 131 h 144"/>
              <a:gd name="T64" fmla="*/ 68 w 135"/>
              <a:gd name="T65" fmla="*/ 109 h 144"/>
              <a:gd name="T66" fmla="*/ 68 w 135"/>
              <a:gd name="T67" fmla="*/ 131 h 144"/>
              <a:gd name="T68" fmla="*/ 74 w 135"/>
              <a:gd name="T69" fmla="*/ 106 h 144"/>
              <a:gd name="T70" fmla="*/ 94 w 135"/>
              <a:gd name="T71" fmla="*/ 94 h 144"/>
              <a:gd name="T72" fmla="*/ 82 w 135"/>
              <a:gd name="T73" fmla="*/ 97 h 144"/>
              <a:gd name="T74" fmla="*/ 54 w 135"/>
              <a:gd name="T75" fmla="*/ 97 h 144"/>
              <a:gd name="T76" fmla="*/ 39 w 135"/>
              <a:gd name="T77" fmla="*/ 72 h 144"/>
              <a:gd name="T78" fmla="*/ 54 w 135"/>
              <a:gd name="T79" fmla="*/ 47 h 144"/>
              <a:gd name="T80" fmla="*/ 82 w 135"/>
              <a:gd name="T81" fmla="*/ 47 h 144"/>
              <a:gd name="T82" fmla="*/ 96 w 135"/>
              <a:gd name="T83" fmla="*/ 72 h 144"/>
              <a:gd name="T84" fmla="*/ 82 w 135"/>
              <a:gd name="T85" fmla="*/ 97 h 144"/>
              <a:gd name="T86" fmla="*/ 95 w 135"/>
              <a:gd name="T87" fmla="*/ 110 h 144"/>
              <a:gd name="T88" fmla="*/ 115 w 135"/>
              <a:gd name="T89" fmla="*/ 77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44">
                <a:moveTo>
                  <a:pt x="68" y="58"/>
                </a:moveTo>
                <a:cubicBezTo>
                  <a:pt x="61" y="58"/>
                  <a:pt x="55" y="63"/>
                  <a:pt x="55" y="70"/>
                </a:cubicBezTo>
                <a:cubicBezTo>
                  <a:pt x="55" y="77"/>
                  <a:pt x="61" y="82"/>
                  <a:pt x="68" y="82"/>
                </a:cubicBezTo>
                <a:cubicBezTo>
                  <a:pt x="75" y="82"/>
                  <a:pt x="80" y="77"/>
                  <a:pt x="80" y="70"/>
                </a:cubicBezTo>
                <a:cubicBezTo>
                  <a:pt x="80" y="63"/>
                  <a:pt x="75" y="58"/>
                  <a:pt x="68" y="58"/>
                </a:cubicBezTo>
                <a:close/>
                <a:moveTo>
                  <a:pt x="119" y="72"/>
                </a:moveTo>
                <a:cubicBezTo>
                  <a:pt x="131" y="58"/>
                  <a:pt x="135" y="45"/>
                  <a:pt x="130" y="36"/>
                </a:cubicBezTo>
                <a:cubicBezTo>
                  <a:pt x="125" y="27"/>
                  <a:pt x="111" y="24"/>
                  <a:pt x="94" y="27"/>
                </a:cubicBezTo>
                <a:cubicBezTo>
                  <a:pt x="87" y="11"/>
                  <a:pt x="78" y="0"/>
                  <a:pt x="68" y="0"/>
                </a:cubicBezTo>
                <a:cubicBezTo>
                  <a:pt x="57" y="0"/>
                  <a:pt x="48" y="11"/>
                  <a:pt x="42" y="27"/>
                </a:cubicBezTo>
                <a:cubicBezTo>
                  <a:pt x="25" y="24"/>
                  <a:pt x="11" y="27"/>
                  <a:pt x="5" y="36"/>
                </a:cubicBezTo>
                <a:cubicBezTo>
                  <a:pt x="0" y="45"/>
                  <a:pt x="5" y="58"/>
                  <a:pt x="16" y="72"/>
                </a:cubicBezTo>
                <a:cubicBezTo>
                  <a:pt x="5" y="86"/>
                  <a:pt x="0" y="99"/>
                  <a:pt x="5" y="108"/>
                </a:cubicBezTo>
                <a:cubicBezTo>
                  <a:pt x="11" y="117"/>
                  <a:pt x="25" y="120"/>
                  <a:pt x="42" y="116"/>
                </a:cubicBezTo>
                <a:cubicBezTo>
                  <a:pt x="48" y="133"/>
                  <a:pt x="57" y="144"/>
                  <a:pt x="68" y="144"/>
                </a:cubicBezTo>
                <a:cubicBezTo>
                  <a:pt x="78" y="144"/>
                  <a:pt x="87" y="133"/>
                  <a:pt x="93" y="116"/>
                </a:cubicBezTo>
                <a:cubicBezTo>
                  <a:pt x="111" y="120"/>
                  <a:pt x="125" y="117"/>
                  <a:pt x="130" y="108"/>
                </a:cubicBezTo>
                <a:cubicBezTo>
                  <a:pt x="135" y="99"/>
                  <a:pt x="131" y="85"/>
                  <a:pt x="119" y="72"/>
                </a:cubicBezTo>
                <a:close/>
                <a:moveTo>
                  <a:pt x="119" y="42"/>
                </a:moveTo>
                <a:cubicBezTo>
                  <a:pt x="123" y="49"/>
                  <a:pt x="121" y="58"/>
                  <a:pt x="115" y="67"/>
                </a:cubicBezTo>
                <a:cubicBezTo>
                  <a:pt x="111" y="63"/>
                  <a:pt x="105" y="58"/>
                  <a:pt x="99" y="54"/>
                </a:cubicBezTo>
                <a:cubicBezTo>
                  <a:pt x="99" y="46"/>
                  <a:pt x="97" y="40"/>
                  <a:pt x="96" y="34"/>
                </a:cubicBezTo>
                <a:cubicBezTo>
                  <a:pt x="107" y="33"/>
                  <a:pt x="116" y="36"/>
                  <a:pt x="119" y="42"/>
                </a:cubicBezTo>
                <a:close/>
                <a:moveTo>
                  <a:pt x="100" y="60"/>
                </a:moveTo>
                <a:cubicBezTo>
                  <a:pt x="104" y="64"/>
                  <a:pt x="108" y="68"/>
                  <a:pt x="111" y="72"/>
                </a:cubicBezTo>
                <a:cubicBezTo>
                  <a:pt x="108" y="76"/>
                  <a:pt x="105" y="80"/>
                  <a:pt x="100" y="84"/>
                </a:cubicBezTo>
                <a:cubicBezTo>
                  <a:pt x="100" y="80"/>
                  <a:pt x="101" y="76"/>
                  <a:pt x="101" y="72"/>
                </a:cubicBezTo>
                <a:cubicBezTo>
                  <a:pt x="101" y="68"/>
                  <a:pt x="100" y="64"/>
                  <a:pt x="100" y="60"/>
                </a:cubicBezTo>
                <a:close/>
                <a:moveTo>
                  <a:pt x="94" y="50"/>
                </a:moveTo>
                <a:cubicBezTo>
                  <a:pt x="91" y="48"/>
                  <a:pt x="88" y="45"/>
                  <a:pt x="84" y="43"/>
                </a:cubicBezTo>
                <a:cubicBezTo>
                  <a:pt x="81" y="41"/>
                  <a:pt x="77" y="40"/>
                  <a:pt x="74" y="38"/>
                </a:cubicBezTo>
                <a:cubicBezTo>
                  <a:pt x="79" y="36"/>
                  <a:pt x="85" y="35"/>
                  <a:pt x="90" y="34"/>
                </a:cubicBezTo>
                <a:cubicBezTo>
                  <a:pt x="91" y="39"/>
                  <a:pt x="93" y="44"/>
                  <a:pt x="94" y="50"/>
                </a:cubicBezTo>
                <a:close/>
                <a:moveTo>
                  <a:pt x="68" y="12"/>
                </a:moveTo>
                <a:cubicBezTo>
                  <a:pt x="75" y="12"/>
                  <a:pt x="82" y="19"/>
                  <a:pt x="87" y="29"/>
                </a:cubicBezTo>
                <a:cubicBezTo>
                  <a:pt x="81" y="30"/>
                  <a:pt x="74" y="33"/>
                  <a:pt x="68" y="35"/>
                </a:cubicBezTo>
                <a:cubicBezTo>
                  <a:pt x="61" y="32"/>
                  <a:pt x="55" y="30"/>
                  <a:pt x="48" y="29"/>
                </a:cubicBezTo>
                <a:cubicBezTo>
                  <a:pt x="53" y="19"/>
                  <a:pt x="60" y="12"/>
                  <a:pt x="68" y="12"/>
                </a:cubicBezTo>
                <a:close/>
                <a:moveTo>
                  <a:pt x="46" y="34"/>
                </a:moveTo>
                <a:cubicBezTo>
                  <a:pt x="51" y="35"/>
                  <a:pt x="56" y="36"/>
                  <a:pt x="62" y="38"/>
                </a:cubicBezTo>
                <a:cubicBezTo>
                  <a:pt x="59" y="40"/>
                  <a:pt x="55" y="41"/>
                  <a:pt x="51" y="43"/>
                </a:cubicBezTo>
                <a:cubicBezTo>
                  <a:pt x="48" y="45"/>
                  <a:pt x="45" y="48"/>
                  <a:pt x="41" y="50"/>
                </a:cubicBezTo>
                <a:cubicBezTo>
                  <a:pt x="43" y="44"/>
                  <a:pt x="44" y="39"/>
                  <a:pt x="46" y="34"/>
                </a:cubicBezTo>
                <a:close/>
                <a:moveTo>
                  <a:pt x="16" y="42"/>
                </a:moveTo>
                <a:cubicBezTo>
                  <a:pt x="20" y="36"/>
                  <a:pt x="29" y="33"/>
                  <a:pt x="40" y="34"/>
                </a:cubicBezTo>
                <a:cubicBezTo>
                  <a:pt x="38" y="40"/>
                  <a:pt x="37" y="46"/>
                  <a:pt x="36" y="54"/>
                </a:cubicBezTo>
                <a:cubicBezTo>
                  <a:pt x="30" y="58"/>
                  <a:pt x="25" y="63"/>
                  <a:pt x="21" y="67"/>
                </a:cubicBezTo>
                <a:cubicBezTo>
                  <a:pt x="15" y="58"/>
                  <a:pt x="13" y="49"/>
                  <a:pt x="16" y="42"/>
                </a:cubicBezTo>
                <a:close/>
                <a:moveTo>
                  <a:pt x="36" y="84"/>
                </a:moveTo>
                <a:cubicBezTo>
                  <a:pt x="31" y="80"/>
                  <a:pt x="27" y="76"/>
                  <a:pt x="24" y="72"/>
                </a:cubicBezTo>
                <a:cubicBezTo>
                  <a:pt x="27" y="68"/>
                  <a:pt x="31" y="64"/>
                  <a:pt x="35" y="60"/>
                </a:cubicBezTo>
                <a:cubicBezTo>
                  <a:pt x="35" y="64"/>
                  <a:pt x="35" y="68"/>
                  <a:pt x="35" y="72"/>
                </a:cubicBezTo>
                <a:cubicBezTo>
                  <a:pt x="35" y="76"/>
                  <a:pt x="35" y="80"/>
                  <a:pt x="36" y="84"/>
                </a:cubicBezTo>
                <a:close/>
                <a:moveTo>
                  <a:pt x="16" y="102"/>
                </a:moveTo>
                <a:cubicBezTo>
                  <a:pt x="13" y="95"/>
                  <a:pt x="15" y="86"/>
                  <a:pt x="21" y="77"/>
                </a:cubicBezTo>
                <a:cubicBezTo>
                  <a:pt x="25" y="81"/>
                  <a:pt x="30" y="86"/>
                  <a:pt x="36" y="90"/>
                </a:cubicBezTo>
                <a:cubicBezTo>
                  <a:pt x="37" y="97"/>
                  <a:pt x="38" y="104"/>
                  <a:pt x="40" y="110"/>
                </a:cubicBezTo>
                <a:cubicBezTo>
                  <a:pt x="29" y="111"/>
                  <a:pt x="20" y="108"/>
                  <a:pt x="16" y="102"/>
                </a:cubicBezTo>
                <a:close/>
                <a:moveTo>
                  <a:pt x="42" y="94"/>
                </a:moveTo>
                <a:cubicBezTo>
                  <a:pt x="45" y="96"/>
                  <a:pt x="48" y="98"/>
                  <a:pt x="51" y="100"/>
                </a:cubicBezTo>
                <a:cubicBezTo>
                  <a:pt x="55" y="102"/>
                  <a:pt x="58" y="104"/>
                  <a:pt x="62" y="106"/>
                </a:cubicBezTo>
                <a:cubicBezTo>
                  <a:pt x="56" y="108"/>
                  <a:pt x="51" y="109"/>
                  <a:pt x="46" y="110"/>
                </a:cubicBezTo>
                <a:cubicBezTo>
                  <a:pt x="44" y="105"/>
                  <a:pt x="43" y="100"/>
                  <a:pt x="42" y="94"/>
                </a:cubicBezTo>
                <a:close/>
                <a:moveTo>
                  <a:pt x="68" y="131"/>
                </a:moveTo>
                <a:cubicBezTo>
                  <a:pt x="60" y="131"/>
                  <a:pt x="54" y="125"/>
                  <a:pt x="48" y="115"/>
                </a:cubicBezTo>
                <a:cubicBezTo>
                  <a:pt x="55" y="114"/>
                  <a:pt x="61" y="111"/>
                  <a:pt x="68" y="109"/>
                </a:cubicBezTo>
                <a:cubicBezTo>
                  <a:pt x="74" y="111"/>
                  <a:pt x="81" y="114"/>
                  <a:pt x="87" y="115"/>
                </a:cubicBezTo>
                <a:cubicBezTo>
                  <a:pt x="82" y="125"/>
                  <a:pt x="75" y="131"/>
                  <a:pt x="68" y="131"/>
                </a:cubicBezTo>
                <a:close/>
                <a:moveTo>
                  <a:pt x="90" y="110"/>
                </a:moveTo>
                <a:cubicBezTo>
                  <a:pt x="85" y="109"/>
                  <a:pt x="79" y="108"/>
                  <a:pt x="74" y="106"/>
                </a:cubicBezTo>
                <a:cubicBezTo>
                  <a:pt x="77" y="104"/>
                  <a:pt x="81" y="103"/>
                  <a:pt x="84" y="100"/>
                </a:cubicBezTo>
                <a:cubicBezTo>
                  <a:pt x="88" y="98"/>
                  <a:pt x="91" y="96"/>
                  <a:pt x="94" y="94"/>
                </a:cubicBezTo>
                <a:cubicBezTo>
                  <a:pt x="93" y="100"/>
                  <a:pt x="92" y="105"/>
                  <a:pt x="90" y="110"/>
                </a:cubicBezTo>
                <a:close/>
                <a:moveTo>
                  <a:pt x="82" y="97"/>
                </a:moveTo>
                <a:cubicBezTo>
                  <a:pt x="77" y="99"/>
                  <a:pt x="72" y="101"/>
                  <a:pt x="68" y="103"/>
                </a:cubicBezTo>
                <a:cubicBezTo>
                  <a:pt x="63" y="101"/>
                  <a:pt x="58" y="99"/>
                  <a:pt x="54" y="97"/>
                </a:cubicBezTo>
                <a:cubicBezTo>
                  <a:pt x="49" y="94"/>
                  <a:pt x="45" y="91"/>
                  <a:pt x="41" y="88"/>
                </a:cubicBezTo>
                <a:cubicBezTo>
                  <a:pt x="40" y="83"/>
                  <a:pt x="39" y="77"/>
                  <a:pt x="39" y="72"/>
                </a:cubicBezTo>
                <a:cubicBezTo>
                  <a:pt x="39" y="66"/>
                  <a:pt x="40" y="61"/>
                  <a:pt x="41" y="56"/>
                </a:cubicBezTo>
                <a:cubicBezTo>
                  <a:pt x="45" y="53"/>
                  <a:pt x="49" y="50"/>
                  <a:pt x="54" y="47"/>
                </a:cubicBezTo>
                <a:cubicBezTo>
                  <a:pt x="58" y="45"/>
                  <a:pt x="63" y="42"/>
                  <a:pt x="68" y="40"/>
                </a:cubicBezTo>
                <a:cubicBezTo>
                  <a:pt x="73" y="42"/>
                  <a:pt x="77" y="45"/>
                  <a:pt x="82" y="47"/>
                </a:cubicBezTo>
                <a:cubicBezTo>
                  <a:pt x="87" y="50"/>
                  <a:pt x="91" y="53"/>
                  <a:pt x="95" y="56"/>
                </a:cubicBezTo>
                <a:cubicBezTo>
                  <a:pt x="96" y="61"/>
                  <a:pt x="96" y="66"/>
                  <a:pt x="96" y="72"/>
                </a:cubicBezTo>
                <a:cubicBezTo>
                  <a:pt x="96" y="77"/>
                  <a:pt x="96" y="83"/>
                  <a:pt x="95" y="88"/>
                </a:cubicBezTo>
                <a:cubicBezTo>
                  <a:pt x="91" y="91"/>
                  <a:pt x="87" y="94"/>
                  <a:pt x="82" y="97"/>
                </a:cubicBezTo>
                <a:close/>
                <a:moveTo>
                  <a:pt x="119" y="102"/>
                </a:moveTo>
                <a:cubicBezTo>
                  <a:pt x="116" y="108"/>
                  <a:pt x="107" y="111"/>
                  <a:pt x="95" y="110"/>
                </a:cubicBezTo>
                <a:cubicBezTo>
                  <a:pt x="97" y="104"/>
                  <a:pt x="99" y="97"/>
                  <a:pt x="100" y="90"/>
                </a:cubicBezTo>
                <a:cubicBezTo>
                  <a:pt x="105" y="86"/>
                  <a:pt x="110" y="81"/>
                  <a:pt x="115" y="77"/>
                </a:cubicBezTo>
                <a:cubicBezTo>
                  <a:pt x="121" y="86"/>
                  <a:pt x="123" y="95"/>
                  <a:pt x="119" y="102"/>
                </a:cubicBezTo>
                <a:close/>
              </a:path>
            </a:pathLst>
          </a:custGeom>
          <a:solidFill>
            <a:srgbClr val="F26790"/>
          </a:solidFill>
          <a:ln>
            <a:noFill/>
          </a:ln>
        </p:spPr>
        <p:txBody>
          <a:bodyPr vert="horz" wrap="square" lIns="91440" tIns="45720" rIns="91440" bIns="45720" numCol="1" anchor="t" anchorCtr="0" compatLnSpc="1"/>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533400" y="108792"/>
            <a:ext cx="177800" cy="655605"/>
          </a:xfrm>
          <a:prstGeom prst="parallelogram">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1">
              <a:solidFill>
                <a:schemeClr val="tx1"/>
              </a:solidFill>
              <a:latin typeface="微软雅黑" pitchFamily="34" charset="-122"/>
              <a:ea typeface="微软雅黑" pitchFamily="34" charset="-122"/>
            </a:endParaRPr>
          </a:p>
        </p:txBody>
      </p:sp>
      <p:sp>
        <p:nvSpPr>
          <p:cNvPr id="2" name="平行四边形 1"/>
          <p:cNvSpPr/>
          <p:nvPr/>
        </p:nvSpPr>
        <p:spPr>
          <a:xfrm>
            <a:off x="444500" y="0"/>
            <a:ext cx="177800" cy="655605"/>
          </a:xfrm>
          <a:prstGeom prst="parallelogram">
            <a:avLst>
              <a:gd name="adj" fmla="val 0"/>
            </a:avLst>
          </a:prstGeom>
          <a:solidFill>
            <a:srgbClr val="F2679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1">
              <a:solidFill>
                <a:schemeClr val="tx1"/>
              </a:solidFill>
              <a:latin typeface="微软雅黑" pitchFamily="34" charset="-122"/>
              <a:ea typeface="微软雅黑" pitchFamily="34" charset="-122"/>
            </a:endParaRPr>
          </a:p>
        </p:txBody>
      </p:sp>
      <p:sp>
        <p:nvSpPr>
          <p:cNvPr id="3" name="文本框 2"/>
          <p:cNvSpPr txBox="1"/>
          <p:nvPr/>
        </p:nvSpPr>
        <p:spPr>
          <a:xfrm>
            <a:off x="800100" y="256726"/>
            <a:ext cx="2914315"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sz="2400" b="1" dirty="0">
                <a:solidFill>
                  <a:srgbClr val="F26790"/>
                </a:solidFill>
                <a:latin typeface="微软雅黑" pitchFamily="34" charset="-122"/>
                <a:ea typeface="微软雅黑" pitchFamily="34" charset="-122"/>
              </a:rPr>
              <a:t>注意事项</a:t>
            </a:r>
          </a:p>
        </p:txBody>
      </p:sp>
      <p:grpSp>
        <p:nvGrpSpPr>
          <p:cNvPr id="63" name="组合 62"/>
          <p:cNvGrpSpPr/>
          <p:nvPr>
            <p:custDataLst>
              <p:tags r:id="rId1"/>
            </p:custDataLst>
          </p:nvPr>
        </p:nvGrpSpPr>
        <p:grpSpPr>
          <a:xfrm>
            <a:off x="622300" y="764398"/>
            <a:ext cx="5104685" cy="1908676"/>
            <a:chOff x="1308100" y="2988733"/>
            <a:chExt cx="3780367" cy="1151467"/>
          </a:xfrm>
        </p:grpSpPr>
        <p:sp>
          <p:nvSpPr>
            <p:cNvPr id="64" name="任意多边形 63"/>
            <p:cNvSpPr/>
            <p:nvPr>
              <p:custDataLst>
                <p:tags r:id="rId22"/>
              </p:custDataLst>
            </p:nvPr>
          </p:nvSpPr>
          <p:spPr>
            <a:xfrm>
              <a:off x="1786467" y="2988733"/>
              <a:ext cx="3302000" cy="990600"/>
            </a:xfrm>
            <a:custGeom>
              <a:avLst/>
              <a:gdLst>
                <a:gd name="connsiteX0" fmla="*/ 0 w 3302000"/>
                <a:gd name="connsiteY0" fmla="*/ 304800 h 990600"/>
                <a:gd name="connsiteX1" fmla="*/ 397933 w 3302000"/>
                <a:gd name="connsiteY1" fmla="*/ 922867 h 990600"/>
                <a:gd name="connsiteX2" fmla="*/ 3090333 w 3302000"/>
                <a:gd name="connsiteY2" fmla="*/ 990600 h 990600"/>
                <a:gd name="connsiteX3" fmla="*/ 3302000 w 3302000"/>
                <a:gd name="connsiteY3" fmla="*/ 0 h 990600"/>
                <a:gd name="connsiteX4" fmla="*/ 0 w 3302000"/>
                <a:gd name="connsiteY4" fmla="*/ 30480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2000" h="990600">
                  <a:moveTo>
                    <a:pt x="0" y="304800"/>
                  </a:moveTo>
                  <a:lnTo>
                    <a:pt x="397933" y="922867"/>
                  </a:lnTo>
                  <a:lnTo>
                    <a:pt x="3090333" y="990600"/>
                  </a:lnTo>
                  <a:lnTo>
                    <a:pt x="3302000" y="0"/>
                  </a:lnTo>
                  <a:lnTo>
                    <a:pt x="0" y="304800"/>
                  </a:lnTo>
                  <a:close/>
                </a:path>
              </a:pathLst>
            </a:custGeom>
            <a:solidFill>
              <a:srgbClr val="E779A3"/>
            </a:solidFill>
            <a:ln>
              <a:noFill/>
            </a:ln>
          </p:spPr>
          <p:style>
            <a:lnRef idx="2">
              <a:srgbClr val="E779A3">
                <a:shade val="50000"/>
              </a:srgbClr>
            </a:lnRef>
            <a:fillRef idx="1">
              <a:srgbClr val="E779A3"/>
            </a:fillRef>
            <a:effectRef idx="0">
              <a:srgbClr val="E779A3"/>
            </a:effectRef>
            <a:fontRef idx="minor">
              <a:srgbClr val="FFFFFF"/>
            </a:fontRef>
          </p:style>
          <p:txBody>
            <a:bodyPr rtlCol="0" anchor="ctr">
              <a:normAutofit/>
            </a:bodyPr>
            <a:lstStyle/>
            <a:p>
              <a:pPr algn="ctr"/>
              <a:endParaRPr lang="zh-CN" altLang="en-US" b="1">
                <a:latin typeface="微软雅黑" pitchFamily="34" charset="-122"/>
                <a:ea typeface="微软雅黑" pitchFamily="34" charset="-122"/>
                <a:sym typeface="Arial" panose="020B0604020202020204" pitchFamily="34" charset="0"/>
              </a:endParaRPr>
            </a:p>
          </p:txBody>
        </p:sp>
        <p:sp>
          <p:nvSpPr>
            <p:cNvPr id="65" name="任意多边形 64"/>
            <p:cNvSpPr/>
            <p:nvPr>
              <p:custDataLst>
                <p:tags r:id="rId23"/>
              </p:custDataLst>
            </p:nvPr>
          </p:nvSpPr>
          <p:spPr>
            <a:xfrm>
              <a:off x="2065867" y="3175000"/>
              <a:ext cx="2836333" cy="965200"/>
            </a:xfrm>
            <a:custGeom>
              <a:avLst/>
              <a:gdLst>
                <a:gd name="connsiteX0" fmla="*/ 0 w 2836333"/>
                <a:gd name="connsiteY0" fmla="*/ 0 h 965200"/>
                <a:gd name="connsiteX1" fmla="*/ 245533 w 2836333"/>
                <a:gd name="connsiteY1" fmla="*/ 685800 h 965200"/>
                <a:gd name="connsiteX2" fmla="*/ 2658533 w 2836333"/>
                <a:gd name="connsiteY2" fmla="*/ 965200 h 965200"/>
                <a:gd name="connsiteX3" fmla="*/ 2836333 w 2836333"/>
                <a:gd name="connsiteY3" fmla="*/ 101600 h 965200"/>
                <a:gd name="connsiteX4" fmla="*/ 0 w 2836333"/>
                <a:gd name="connsiteY4" fmla="*/ 0 h 96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6333" h="965200">
                  <a:moveTo>
                    <a:pt x="0" y="0"/>
                  </a:moveTo>
                  <a:lnTo>
                    <a:pt x="245533" y="685800"/>
                  </a:lnTo>
                  <a:lnTo>
                    <a:pt x="2658533" y="965200"/>
                  </a:lnTo>
                  <a:lnTo>
                    <a:pt x="2836333" y="101600"/>
                  </a:lnTo>
                  <a:lnTo>
                    <a:pt x="0" y="0"/>
                  </a:lnTo>
                  <a:close/>
                </a:path>
              </a:pathLst>
            </a:custGeom>
            <a:solidFill>
              <a:srgbClr val="FFFFFF"/>
            </a:solidFill>
            <a:ln w="3175">
              <a:noFill/>
            </a:ln>
            <a:effectLst>
              <a:outerShdw blurRad="63500" sx="102000" sy="102000" algn="ctr" rotWithShape="0">
                <a:prstClr val="black">
                  <a:alpha val="40000"/>
                </a:prstClr>
              </a:outerShdw>
            </a:effectLst>
          </p:spPr>
          <p:style>
            <a:lnRef idx="2">
              <a:srgbClr val="E779A3">
                <a:shade val="50000"/>
              </a:srgbClr>
            </a:lnRef>
            <a:fillRef idx="1">
              <a:srgbClr val="E779A3"/>
            </a:fillRef>
            <a:effectRef idx="0">
              <a:srgbClr val="E779A3"/>
            </a:effectRef>
            <a:fontRef idx="minor">
              <a:srgbClr val="FFFFFF"/>
            </a:fontRef>
          </p:style>
          <p:txBody>
            <a:bodyPr rtlCol="0" anchor="ctr">
              <a:normAutofit/>
            </a:bodyPr>
            <a:lstStyle/>
            <a:p>
              <a:pPr algn="ctr"/>
              <a:endParaRPr lang="zh-CN" altLang="en-US" b="1">
                <a:latin typeface="微软雅黑" pitchFamily="34" charset="-122"/>
                <a:ea typeface="微软雅黑" pitchFamily="34" charset="-122"/>
                <a:sym typeface="Arial" panose="020B0604020202020204" pitchFamily="34" charset="0"/>
              </a:endParaRPr>
            </a:p>
          </p:txBody>
        </p:sp>
        <p:sp>
          <p:nvSpPr>
            <p:cNvPr id="66" name="文本框 65"/>
            <p:cNvSpPr txBox="1"/>
            <p:nvPr>
              <p:custDataLst>
                <p:tags r:id="rId24"/>
              </p:custDataLst>
            </p:nvPr>
          </p:nvSpPr>
          <p:spPr>
            <a:xfrm>
              <a:off x="1308100" y="3484033"/>
              <a:ext cx="558800" cy="461665"/>
            </a:xfrm>
            <a:prstGeom prst="rect">
              <a:avLst/>
            </a:prstGeom>
            <a:noFill/>
          </p:spPr>
          <p:txBody>
            <a:bodyPr wrap="square" rtlCol="0">
              <a:normAutofit/>
            </a:bodyPr>
            <a:lstStyle/>
            <a:p>
              <a:pPr algn="ctr"/>
              <a:r>
                <a:rPr lang="en-US" altLang="zh-CN" sz="2400" b="1" dirty="0">
                  <a:solidFill>
                    <a:srgbClr val="E779A3"/>
                  </a:solidFill>
                  <a:latin typeface="微软雅黑" pitchFamily="34" charset="-122"/>
                  <a:ea typeface="微软雅黑" pitchFamily="34" charset="-122"/>
                  <a:sym typeface="Arial" panose="020B0604020202020204" pitchFamily="34" charset="0"/>
                </a:rPr>
                <a:t>01</a:t>
              </a:r>
              <a:endParaRPr lang="zh-CN" altLang="en-US" sz="2400" b="1" dirty="0">
                <a:solidFill>
                  <a:srgbClr val="E779A3"/>
                </a:solidFill>
                <a:latin typeface="微软雅黑" pitchFamily="34" charset="-122"/>
                <a:ea typeface="微软雅黑" pitchFamily="34" charset="-122"/>
                <a:sym typeface="Arial" panose="020B0604020202020204" pitchFamily="34" charset="0"/>
              </a:endParaRPr>
            </a:p>
          </p:txBody>
        </p:sp>
        <p:sp>
          <p:nvSpPr>
            <p:cNvPr id="67" name="文本框 66"/>
            <p:cNvSpPr txBox="1"/>
            <p:nvPr>
              <p:custDataLst>
                <p:tags r:id="rId25"/>
              </p:custDataLst>
            </p:nvPr>
          </p:nvSpPr>
          <p:spPr>
            <a:xfrm>
              <a:off x="2256367" y="3405198"/>
              <a:ext cx="2535766" cy="369332"/>
            </a:xfrm>
            <a:prstGeom prst="rect">
              <a:avLst/>
            </a:prstGeom>
            <a:noFill/>
          </p:spPr>
          <p:txBody>
            <a:bodyPr wrap="square" rtlCol="0" anchor="ctr">
              <a:noAutofit/>
            </a:bodyPr>
            <a:lstStyle/>
            <a:p>
              <a:r>
                <a:rPr lang="en-US" altLang="zh-CN" b="1" dirty="0">
                  <a:solidFill>
                    <a:srgbClr val="E779A3"/>
                  </a:solidFill>
                  <a:latin typeface="微软雅黑" pitchFamily="34" charset="-122"/>
                  <a:ea typeface="微软雅黑" pitchFamily="34" charset="-122"/>
                  <a:sym typeface="Arial" panose="020B0604020202020204" pitchFamily="34" charset="0"/>
                </a:rPr>
                <a:t>皮肤发生烧伤、烫伤、擦伤、裂伤及生有疥疮者，局部不宜推拿</a:t>
              </a:r>
              <a:r>
                <a:rPr lang="zh-CN" altLang="en-US" b="1" dirty="0">
                  <a:solidFill>
                    <a:srgbClr val="E779A3"/>
                  </a:solidFill>
                  <a:latin typeface="微软雅黑" pitchFamily="34" charset="-122"/>
                  <a:ea typeface="微软雅黑" pitchFamily="34" charset="-122"/>
                  <a:sym typeface="Arial" panose="020B0604020202020204" pitchFamily="34" charset="0"/>
                </a:rPr>
                <a:t>。</a:t>
              </a:r>
            </a:p>
          </p:txBody>
        </p:sp>
      </p:grpSp>
      <p:grpSp>
        <p:nvGrpSpPr>
          <p:cNvPr id="68" name="组合 67"/>
          <p:cNvGrpSpPr/>
          <p:nvPr>
            <p:custDataLst>
              <p:tags r:id="rId2"/>
            </p:custDataLst>
          </p:nvPr>
        </p:nvGrpSpPr>
        <p:grpSpPr>
          <a:xfrm>
            <a:off x="5726985" y="1454733"/>
            <a:ext cx="5116203" cy="1960496"/>
            <a:chOff x="1308100" y="2988733"/>
            <a:chExt cx="3780367" cy="1151467"/>
          </a:xfrm>
        </p:grpSpPr>
        <p:sp>
          <p:nvSpPr>
            <p:cNvPr id="69" name="任意多边形 68"/>
            <p:cNvSpPr/>
            <p:nvPr>
              <p:custDataLst>
                <p:tags r:id="rId18"/>
              </p:custDataLst>
            </p:nvPr>
          </p:nvSpPr>
          <p:spPr>
            <a:xfrm>
              <a:off x="1786467" y="2988733"/>
              <a:ext cx="3302000" cy="990600"/>
            </a:xfrm>
            <a:custGeom>
              <a:avLst/>
              <a:gdLst>
                <a:gd name="connsiteX0" fmla="*/ 0 w 3302000"/>
                <a:gd name="connsiteY0" fmla="*/ 304800 h 990600"/>
                <a:gd name="connsiteX1" fmla="*/ 397933 w 3302000"/>
                <a:gd name="connsiteY1" fmla="*/ 922867 h 990600"/>
                <a:gd name="connsiteX2" fmla="*/ 3090333 w 3302000"/>
                <a:gd name="connsiteY2" fmla="*/ 990600 h 990600"/>
                <a:gd name="connsiteX3" fmla="*/ 3302000 w 3302000"/>
                <a:gd name="connsiteY3" fmla="*/ 0 h 990600"/>
                <a:gd name="connsiteX4" fmla="*/ 0 w 3302000"/>
                <a:gd name="connsiteY4" fmla="*/ 30480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2000" h="990600">
                  <a:moveTo>
                    <a:pt x="0" y="304800"/>
                  </a:moveTo>
                  <a:lnTo>
                    <a:pt x="397933" y="922867"/>
                  </a:lnTo>
                  <a:lnTo>
                    <a:pt x="3090333" y="990600"/>
                  </a:lnTo>
                  <a:lnTo>
                    <a:pt x="3302000" y="0"/>
                  </a:lnTo>
                  <a:lnTo>
                    <a:pt x="0" y="304800"/>
                  </a:lnTo>
                  <a:close/>
                </a:path>
              </a:pathLst>
            </a:custGeom>
            <a:solidFill>
              <a:srgbClr val="00B0F0"/>
            </a:solidFill>
            <a:ln>
              <a:solidFill>
                <a:srgbClr val="00B0F0"/>
              </a:solidFill>
            </a:ln>
          </p:spPr>
          <p:style>
            <a:lnRef idx="2">
              <a:srgbClr val="E779A3">
                <a:shade val="50000"/>
              </a:srgbClr>
            </a:lnRef>
            <a:fillRef idx="1">
              <a:srgbClr val="E779A3"/>
            </a:fillRef>
            <a:effectRef idx="0">
              <a:srgbClr val="E779A3"/>
            </a:effectRef>
            <a:fontRef idx="minor">
              <a:srgbClr val="FFFFFF"/>
            </a:fontRef>
          </p:style>
          <p:txBody>
            <a:bodyPr rtlCol="0" anchor="ctr">
              <a:normAutofit/>
            </a:bodyPr>
            <a:lstStyle/>
            <a:p>
              <a:pPr algn="ctr"/>
              <a:endParaRPr lang="zh-CN" altLang="en-US" b="1">
                <a:solidFill>
                  <a:srgbClr val="00B0F0"/>
                </a:solidFill>
                <a:latin typeface="微软雅黑" pitchFamily="34" charset="-122"/>
                <a:ea typeface="微软雅黑" pitchFamily="34" charset="-122"/>
                <a:sym typeface="Arial" panose="020B0604020202020204" pitchFamily="34" charset="0"/>
              </a:endParaRPr>
            </a:p>
          </p:txBody>
        </p:sp>
        <p:sp>
          <p:nvSpPr>
            <p:cNvPr id="70" name="任意多边形 69"/>
            <p:cNvSpPr/>
            <p:nvPr>
              <p:custDataLst>
                <p:tags r:id="rId19"/>
              </p:custDataLst>
            </p:nvPr>
          </p:nvSpPr>
          <p:spPr>
            <a:xfrm>
              <a:off x="2065867" y="3175000"/>
              <a:ext cx="2836333" cy="965200"/>
            </a:xfrm>
            <a:custGeom>
              <a:avLst/>
              <a:gdLst>
                <a:gd name="connsiteX0" fmla="*/ 0 w 2836333"/>
                <a:gd name="connsiteY0" fmla="*/ 0 h 965200"/>
                <a:gd name="connsiteX1" fmla="*/ 245533 w 2836333"/>
                <a:gd name="connsiteY1" fmla="*/ 685800 h 965200"/>
                <a:gd name="connsiteX2" fmla="*/ 2658533 w 2836333"/>
                <a:gd name="connsiteY2" fmla="*/ 965200 h 965200"/>
                <a:gd name="connsiteX3" fmla="*/ 2836333 w 2836333"/>
                <a:gd name="connsiteY3" fmla="*/ 101600 h 965200"/>
                <a:gd name="connsiteX4" fmla="*/ 0 w 2836333"/>
                <a:gd name="connsiteY4" fmla="*/ 0 h 96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6333" h="965200">
                  <a:moveTo>
                    <a:pt x="0" y="0"/>
                  </a:moveTo>
                  <a:lnTo>
                    <a:pt x="245533" y="685800"/>
                  </a:lnTo>
                  <a:lnTo>
                    <a:pt x="2658533" y="965200"/>
                  </a:lnTo>
                  <a:lnTo>
                    <a:pt x="2836333" y="101600"/>
                  </a:lnTo>
                  <a:lnTo>
                    <a:pt x="0" y="0"/>
                  </a:lnTo>
                  <a:close/>
                </a:path>
              </a:pathLst>
            </a:custGeom>
            <a:solidFill>
              <a:srgbClr val="FFFFFF"/>
            </a:solidFill>
            <a:ln w="3175">
              <a:noFill/>
            </a:ln>
            <a:effectLst>
              <a:outerShdw blurRad="63500" sx="102000" sy="102000" algn="ctr" rotWithShape="0">
                <a:prstClr val="black">
                  <a:alpha val="40000"/>
                </a:prstClr>
              </a:outerShdw>
            </a:effectLst>
          </p:spPr>
          <p:style>
            <a:lnRef idx="2">
              <a:srgbClr val="E779A3">
                <a:shade val="50000"/>
              </a:srgbClr>
            </a:lnRef>
            <a:fillRef idx="1">
              <a:srgbClr val="E779A3"/>
            </a:fillRef>
            <a:effectRef idx="0">
              <a:srgbClr val="E779A3"/>
            </a:effectRef>
            <a:fontRef idx="minor">
              <a:srgbClr val="FFFFFF"/>
            </a:fontRef>
          </p:style>
          <p:txBody>
            <a:bodyPr rtlCol="0" anchor="ctr">
              <a:normAutofit/>
            </a:bodyPr>
            <a:lstStyle/>
            <a:p>
              <a:pPr algn="ctr"/>
              <a:endParaRPr lang="zh-CN" altLang="en-US" b="1">
                <a:latin typeface="微软雅黑" pitchFamily="34" charset="-122"/>
                <a:ea typeface="微软雅黑" pitchFamily="34" charset="-122"/>
                <a:sym typeface="Arial" panose="020B0604020202020204" pitchFamily="34" charset="0"/>
              </a:endParaRPr>
            </a:p>
          </p:txBody>
        </p:sp>
        <p:sp>
          <p:nvSpPr>
            <p:cNvPr id="71" name="文本框 70"/>
            <p:cNvSpPr txBox="1"/>
            <p:nvPr>
              <p:custDataLst>
                <p:tags r:id="rId20"/>
              </p:custDataLst>
            </p:nvPr>
          </p:nvSpPr>
          <p:spPr>
            <a:xfrm>
              <a:off x="1308100" y="3484033"/>
              <a:ext cx="558800" cy="489131"/>
            </a:xfrm>
            <a:prstGeom prst="rect">
              <a:avLst/>
            </a:prstGeom>
            <a:noFill/>
          </p:spPr>
          <p:txBody>
            <a:bodyPr wrap="square" rtlCol="0">
              <a:normAutofit/>
            </a:bodyPr>
            <a:lstStyle/>
            <a:p>
              <a:pPr algn="ctr"/>
              <a:r>
                <a:rPr lang="en-US" altLang="zh-CN" sz="2400" b="1" dirty="0">
                  <a:solidFill>
                    <a:srgbClr val="00B0F0"/>
                  </a:solidFill>
                  <a:latin typeface="微软雅黑" pitchFamily="34" charset="-122"/>
                  <a:ea typeface="微软雅黑" pitchFamily="34" charset="-122"/>
                  <a:sym typeface="Arial" panose="020B0604020202020204" pitchFamily="34" charset="0"/>
                </a:rPr>
                <a:t>02</a:t>
              </a:r>
              <a:endParaRPr lang="zh-CN" altLang="en-US" sz="2400" b="1" dirty="0">
                <a:solidFill>
                  <a:srgbClr val="00B0F0"/>
                </a:solidFill>
                <a:latin typeface="微软雅黑" pitchFamily="34" charset="-122"/>
                <a:ea typeface="微软雅黑" pitchFamily="34" charset="-122"/>
                <a:sym typeface="Arial" panose="020B0604020202020204" pitchFamily="34" charset="0"/>
              </a:endParaRPr>
            </a:p>
          </p:txBody>
        </p:sp>
        <p:sp>
          <p:nvSpPr>
            <p:cNvPr id="72" name="文本框 71"/>
            <p:cNvSpPr txBox="1"/>
            <p:nvPr>
              <p:custDataLst>
                <p:tags r:id="rId21"/>
              </p:custDataLst>
            </p:nvPr>
          </p:nvSpPr>
          <p:spPr>
            <a:xfrm>
              <a:off x="2256367" y="3394212"/>
              <a:ext cx="2535766" cy="391305"/>
            </a:xfrm>
            <a:prstGeom prst="rect">
              <a:avLst/>
            </a:prstGeom>
            <a:noFill/>
          </p:spPr>
          <p:txBody>
            <a:bodyPr wrap="square" rtlCol="0" anchor="ctr">
              <a:noAutofit/>
            </a:bodyPr>
            <a:lstStyle/>
            <a:p>
              <a:r>
                <a:rPr lang="en-US" altLang="zh-CN" b="1" dirty="0">
                  <a:solidFill>
                    <a:srgbClr val="00B0F0"/>
                  </a:solidFill>
                  <a:latin typeface="微软雅黑" pitchFamily="34" charset="-122"/>
                  <a:ea typeface="微软雅黑" pitchFamily="34" charset="-122"/>
                  <a:sym typeface="Arial" panose="020B0604020202020204" pitchFamily="34" charset="0"/>
                </a:rPr>
                <a:t>某些急性感染性疾病，如蜂窝织炎、骨结核、骨髓炎、丹毒等患者不宜推拿</a:t>
              </a:r>
            </a:p>
          </p:txBody>
        </p:sp>
      </p:grpSp>
      <p:grpSp>
        <p:nvGrpSpPr>
          <p:cNvPr id="73" name="组合 72"/>
          <p:cNvGrpSpPr/>
          <p:nvPr>
            <p:custDataLst>
              <p:tags r:id="rId3"/>
            </p:custDataLst>
          </p:nvPr>
        </p:nvGrpSpPr>
        <p:grpSpPr>
          <a:xfrm>
            <a:off x="823421" y="2981329"/>
            <a:ext cx="5090326" cy="1752649"/>
            <a:chOff x="1308100" y="2988733"/>
            <a:chExt cx="3780367" cy="1151467"/>
          </a:xfrm>
        </p:grpSpPr>
        <p:sp>
          <p:nvSpPr>
            <p:cNvPr id="74" name="任意多边形 73"/>
            <p:cNvSpPr/>
            <p:nvPr>
              <p:custDataLst>
                <p:tags r:id="rId14"/>
              </p:custDataLst>
            </p:nvPr>
          </p:nvSpPr>
          <p:spPr>
            <a:xfrm>
              <a:off x="1786467" y="2988733"/>
              <a:ext cx="3302000" cy="990600"/>
            </a:xfrm>
            <a:custGeom>
              <a:avLst/>
              <a:gdLst>
                <a:gd name="connsiteX0" fmla="*/ 0 w 3302000"/>
                <a:gd name="connsiteY0" fmla="*/ 304800 h 990600"/>
                <a:gd name="connsiteX1" fmla="*/ 397933 w 3302000"/>
                <a:gd name="connsiteY1" fmla="*/ 922867 h 990600"/>
                <a:gd name="connsiteX2" fmla="*/ 3090333 w 3302000"/>
                <a:gd name="connsiteY2" fmla="*/ 990600 h 990600"/>
                <a:gd name="connsiteX3" fmla="*/ 3302000 w 3302000"/>
                <a:gd name="connsiteY3" fmla="*/ 0 h 990600"/>
                <a:gd name="connsiteX4" fmla="*/ 0 w 3302000"/>
                <a:gd name="connsiteY4" fmla="*/ 30480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2000" h="990600">
                  <a:moveTo>
                    <a:pt x="0" y="304800"/>
                  </a:moveTo>
                  <a:lnTo>
                    <a:pt x="397933" y="922867"/>
                  </a:lnTo>
                  <a:lnTo>
                    <a:pt x="3090333" y="990600"/>
                  </a:lnTo>
                  <a:lnTo>
                    <a:pt x="3302000" y="0"/>
                  </a:lnTo>
                  <a:lnTo>
                    <a:pt x="0" y="304800"/>
                  </a:lnTo>
                  <a:close/>
                </a:path>
              </a:pathLst>
            </a:custGeom>
            <a:solidFill>
              <a:srgbClr val="B7DC50"/>
            </a:solidFill>
            <a:ln>
              <a:noFill/>
            </a:ln>
          </p:spPr>
          <p:style>
            <a:lnRef idx="2">
              <a:srgbClr val="E779A3">
                <a:shade val="50000"/>
              </a:srgbClr>
            </a:lnRef>
            <a:fillRef idx="1">
              <a:srgbClr val="E779A3"/>
            </a:fillRef>
            <a:effectRef idx="0">
              <a:srgbClr val="E779A3"/>
            </a:effectRef>
            <a:fontRef idx="minor">
              <a:srgbClr val="FFFFFF"/>
            </a:fontRef>
          </p:style>
          <p:txBody>
            <a:bodyPr rtlCol="0" anchor="ctr">
              <a:normAutofit/>
            </a:bodyPr>
            <a:lstStyle/>
            <a:p>
              <a:pPr algn="ctr"/>
              <a:endParaRPr lang="zh-CN" altLang="en-US" b="1">
                <a:latin typeface="微软雅黑" pitchFamily="34" charset="-122"/>
                <a:ea typeface="微软雅黑" pitchFamily="34" charset="-122"/>
                <a:sym typeface="Arial" panose="020B0604020202020204" pitchFamily="34" charset="0"/>
              </a:endParaRPr>
            </a:p>
          </p:txBody>
        </p:sp>
        <p:sp>
          <p:nvSpPr>
            <p:cNvPr id="75" name="任意多边形 74"/>
            <p:cNvSpPr/>
            <p:nvPr>
              <p:custDataLst>
                <p:tags r:id="rId15"/>
              </p:custDataLst>
            </p:nvPr>
          </p:nvSpPr>
          <p:spPr>
            <a:xfrm>
              <a:off x="2065867" y="3175000"/>
              <a:ext cx="2836333" cy="965200"/>
            </a:xfrm>
            <a:custGeom>
              <a:avLst/>
              <a:gdLst>
                <a:gd name="connsiteX0" fmla="*/ 0 w 2836333"/>
                <a:gd name="connsiteY0" fmla="*/ 0 h 965200"/>
                <a:gd name="connsiteX1" fmla="*/ 245533 w 2836333"/>
                <a:gd name="connsiteY1" fmla="*/ 685800 h 965200"/>
                <a:gd name="connsiteX2" fmla="*/ 2658533 w 2836333"/>
                <a:gd name="connsiteY2" fmla="*/ 965200 h 965200"/>
                <a:gd name="connsiteX3" fmla="*/ 2836333 w 2836333"/>
                <a:gd name="connsiteY3" fmla="*/ 101600 h 965200"/>
                <a:gd name="connsiteX4" fmla="*/ 0 w 2836333"/>
                <a:gd name="connsiteY4" fmla="*/ 0 h 96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6333" h="965200">
                  <a:moveTo>
                    <a:pt x="0" y="0"/>
                  </a:moveTo>
                  <a:lnTo>
                    <a:pt x="245533" y="685800"/>
                  </a:lnTo>
                  <a:lnTo>
                    <a:pt x="2658533" y="965200"/>
                  </a:lnTo>
                  <a:lnTo>
                    <a:pt x="2836333" y="101600"/>
                  </a:lnTo>
                  <a:lnTo>
                    <a:pt x="0" y="0"/>
                  </a:lnTo>
                  <a:close/>
                </a:path>
              </a:pathLst>
            </a:custGeom>
            <a:solidFill>
              <a:srgbClr val="FFFFFF"/>
            </a:solidFill>
            <a:ln w="3175">
              <a:noFill/>
            </a:ln>
            <a:effectLst>
              <a:outerShdw blurRad="63500" sx="102000" sy="102000" algn="ctr" rotWithShape="0">
                <a:prstClr val="black">
                  <a:alpha val="40000"/>
                </a:prstClr>
              </a:outerShdw>
            </a:effectLst>
          </p:spPr>
          <p:style>
            <a:lnRef idx="2">
              <a:srgbClr val="E779A3">
                <a:shade val="50000"/>
              </a:srgbClr>
            </a:lnRef>
            <a:fillRef idx="1">
              <a:srgbClr val="E779A3"/>
            </a:fillRef>
            <a:effectRef idx="0">
              <a:srgbClr val="E779A3"/>
            </a:effectRef>
            <a:fontRef idx="minor">
              <a:srgbClr val="FFFFFF"/>
            </a:fontRef>
          </p:style>
          <p:txBody>
            <a:bodyPr rtlCol="0" anchor="ctr">
              <a:normAutofit/>
            </a:bodyPr>
            <a:lstStyle/>
            <a:p>
              <a:pPr algn="ctr"/>
              <a:endParaRPr lang="zh-CN" altLang="en-US" b="1">
                <a:latin typeface="微软雅黑" pitchFamily="34" charset="-122"/>
                <a:ea typeface="微软雅黑" pitchFamily="34" charset="-122"/>
                <a:sym typeface="Arial" panose="020B0604020202020204" pitchFamily="34" charset="0"/>
              </a:endParaRPr>
            </a:p>
          </p:txBody>
        </p:sp>
        <p:sp>
          <p:nvSpPr>
            <p:cNvPr id="76" name="文本框 75"/>
            <p:cNvSpPr txBox="1"/>
            <p:nvPr>
              <p:custDataLst>
                <p:tags r:id="rId16"/>
              </p:custDataLst>
            </p:nvPr>
          </p:nvSpPr>
          <p:spPr>
            <a:xfrm>
              <a:off x="1308100" y="3484033"/>
              <a:ext cx="558800" cy="489131"/>
            </a:xfrm>
            <a:prstGeom prst="rect">
              <a:avLst/>
            </a:prstGeom>
            <a:noFill/>
          </p:spPr>
          <p:txBody>
            <a:bodyPr wrap="square" rtlCol="0">
              <a:normAutofit/>
            </a:bodyPr>
            <a:lstStyle/>
            <a:p>
              <a:pPr algn="ctr"/>
              <a:r>
                <a:rPr lang="en-US" altLang="zh-CN" sz="2400" b="1" dirty="0">
                  <a:solidFill>
                    <a:srgbClr val="B7DC50"/>
                  </a:solidFill>
                  <a:latin typeface="微软雅黑" pitchFamily="34" charset="-122"/>
                  <a:ea typeface="微软雅黑" pitchFamily="34" charset="-122"/>
                  <a:sym typeface="Arial" panose="020B0604020202020204" pitchFamily="34" charset="0"/>
                </a:rPr>
                <a:t>03</a:t>
              </a:r>
              <a:endParaRPr lang="zh-CN" altLang="en-US" sz="2400" b="1" dirty="0">
                <a:solidFill>
                  <a:srgbClr val="B7DC50"/>
                </a:solidFill>
                <a:latin typeface="微软雅黑" pitchFamily="34" charset="-122"/>
                <a:ea typeface="微软雅黑" pitchFamily="34" charset="-122"/>
                <a:sym typeface="Arial" panose="020B0604020202020204" pitchFamily="34" charset="0"/>
              </a:endParaRPr>
            </a:p>
          </p:txBody>
        </p:sp>
        <p:sp>
          <p:nvSpPr>
            <p:cNvPr id="77" name="文本框 76"/>
            <p:cNvSpPr txBox="1"/>
            <p:nvPr>
              <p:custDataLst>
                <p:tags r:id="rId17"/>
              </p:custDataLst>
            </p:nvPr>
          </p:nvSpPr>
          <p:spPr>
            <a:xfrm>
              <a:off x="2256367" y="3394212"/>
              <a:ext cx="2535766" cy="391305"/>
            </a:xfrm>
            <a:prstGeom prst="rect">
              <a:avLst/>
            </a:prstGeom>
            <a:noFill/>
          </p:spPr>
          <p:txBody>
            <a:bodyPr wrap="square" rtlCol="0" anchor="ctr">
              <a:noAutofit/>
            </a:bodyPr>
            <a:lstStyle/>
            <a:p>
              <a:r>
                <a:rPr lang="en-US" altLang="zh-CN" b="1" dirty="0">
                  <a:solidFill>
                    <a:srgbClr val="B7DC50"/>
                  </a:solidFill>
                  <a:latin typeface="微软雅黑" pitchFamily="34" charset="-122"/>
                  <a:ea typeface="微软雅黑" pitchFamily="34" charset="-122"/>
                  <a:sym typeface="Arial" panose="020B0604020202020204" pitchFamily="34" charset="0"/>
                </a:rPr>
                <a:t>各种恶性肿瘤、外伤、骨折、骨头脱位等患者不宜推拿</a:t>
              </a:r>
            </a:p>
          </p:txBody>
        </p:sp>
      </p:grpSp>
      <p:grpSp>
        <p:nvGrpSpPr>
          <p:cNvPr id="78" name="组合 77"/>
          <p:cNvGrpSpPr/>
          <p:nvPr>
            <p:custDataLst>
              <p:tags r:id="rId4"/>
            </p:custDataLst>
          </p:nvPr>
        </p:nvGrpSpPr>
        <p:grpSpPr>
          <a:xfrm>
            <a:off x="6123385" y="3732404"/>
            <a:ext cx="5060429" cy="1918515"/>
            <a:chOff x="1308100" y="2988733"/>
            <a:chExt cx="3780367" cy="1151467"/>
          </a:xfrm>
        </p:grpSpPr>
        <p:sp>
          <p:nvSpPr>
            <p:cNvPr id="79" name="任意多边形 78"/>
            <p:cNvSpPr/>
            <p:nvPr>
              <p:custDataLst>
                <p:tags r:id="rId10"/>
              </p:custDataLst>
            </p:nvPr>
          </p:nvSpPr>
          <p:spPr>
            <a:xfrm>
              <a:off x="1786467" y="2988733"/>
              <a:ext cx="3302000" cy="990600"/>
            </a:xfrm>
            <a:custGeom>
              <a:avLst/>
              <a:gdLst>
                <a:gd name="connsiteX0" fmla="*/ 0 w 3302000"/>
                <a:gd name="connsiteY0" fmla="*/ 304800 h 990600"/>
                <a:gd name="connsiteX1" fmla="*/ 397933 w 3302000"/>
                <a:gd name="connsiteY1" fmla="*/ 922867 h 990600"/>
                <a:gd name="connsiteX2" fmla="*/ 3090333 w 3302000"/>
                <a:gd name="connsiteY2" fmla="*/ 990600 h 990600"/>
                <a:gd name="connsiteX3" fmla="*/ 3302000 w 3302000"/>
                <a:gd name="connsiteY3" fmla="*/ 0 h 990600"/>
                <a:gd name="connsiteX4" fmla="*/ 0 w 3302000"/>
                <a:gd name="connsiteY4" fmla="*/ 30480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2000" h="990600">
                  <a:moveTo>
                    <a:pt x="0" y="304800"/>
                  </a:moveTo>
                  <a:lnTo>
                    <a:pt x="397933" y="922867"/>
                  </a:lnTo>
                  <a:lnTo>
                    <a:pt x="3090333" y="990600"/>
                  </a:lnTo>
                  <a:lnTo>
                    <a:pt x="3302000" y="0"/>
                  </a:lnTo>
                  <a:lnTo>
                    <a:pt x="0" y="304800"/>
                  </a:lnTo>
                  <a:close/>
                </a:path>
              </a:pathLst>
            </a:custGeom>
            <a:solidFill>
              <a:srgbClr val="E779A3"/>
            </a:solidFill>
            <a:ln>
              <a:noFill/>
            </a:ln>
          </p:spPr>
          <p:style>
            <a:lnRef idx="2">
              <a:srgbClr val="E779A3">
                <a:shade val="50000"/>
              </a:srgbClr>
            </a:lnRef>
            <a:fillRef idx="1">
              <a:srgbClr val="E779A3"/>
            </a:fillRef>
            <a:effectRef idx="0">
              <a:srgbClr val="E779A3"/>
            </a:effectRef>
            <a:fontRef idx="minor">
              <a:srgbClr val="FFFFFF"/>
            </a:fontRef>
          </p:style>
          <p:txBody>
            <a:bodyPr rtlCol="0" anchor="ctr">
              <a:normAutofit/>
            </a:bodyPr>
            <a:lstStyle/>
            <a:p>
              <a:pPr algn="ctr"/>
              <a:endParaRPr lang="zh-CN" altLang="en-US" b="1">
                <a:latin typeface="微软雅黑" pitchFamily="34" charset="-122"/>
                <a:ea typeface="微软雅黑" pitchFamily="34" charset="-122"/>
                <a:sym typeface="Arial" panose="020B0604020202020204" pitchFamily="34" charset="0"/>
              </a:endParaRPr>
            </a:p>
          </p:txBody>
        </p:sp>
        <p:sp>
          <p:nvSpPr>
            <p:cNvPr id="80" name="任意多边形 79"/>
            <p:cNvSpPr/>
            <p:nvPr>
              <p:custDataLst>
                <p:tags r:id="rId11"/>
              </p:custDataLst>
            </p:nvPr>
          </p:nvSpPr>
          <p:spPr>
            <a:xfrm>
              <a:off x="2065867" y="3175000"/>
              <a:ext cx="2836333" cy="965200"/>
            </a:xfrm>
            <a:custGeom>
              <a:avLst/>
              <a:gdLst>
                <a:gd name="connsiteX0" fmla="*/ 0 w 2836333"/>
                <a:gd name="connsiteY0" fmla="*/ 0 h 965200"/>
                <a:gd name="connsiteX1" fmla="*/ 245533 w 2836333"/>
                <a:gd name="connsiteY1" fmla="*/ 685800 h 965200"/>
                <a:gd name="connsiteX2" fmla="*/ 2658533 w 2836333"/>
                <a:gd name="connsiteY2" fmla="*/ 965200 h 965200"/>
                <a:gd name="connsiteX3" fmla="*/ 2836333 w 2836333"/>
                <a:gd name="connsiteY3" fmla="*/ 101600 h 965200"/>
                <a:gd name="connsiteX4" fmla="*/ 0 w 2836333"/>
                <a:gd name="connsiteY4" fmla="*/ 0 h 96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6333" h="965200">
                  <a:moveTo>
                    <a:pt x="0" y="0"/>
                  </a:moveTo>
                  <a:lnTo>
                    <a:pt x="245533" y="685800"/>
                  </a:lnTo>
                  <a:lnTo>
                    <a:pt x="2658533" y="965200"/>
                  </a:lnTo>
                  <a:lnTo>
                    <a:pt x="2836333" y="101600"/>
                  </a:lnTo>
                  <a:lnTo>
                    <a:pt x="0" y="0"/>
                  </a:lnTo>
                  <a:close/>
                </a:path>
              </a:pathLst>
            </a:custGeom>
            <a:solidFill>
              <a:srgbClr val="FFFFFF"/>
            </a:solidFill>
            <a:ln w="3175">
              <a:noFill/>
            </a:ln>
            <a:effectLst>
              <a:outerShdw blurRad="63500" sx="102000" sy="102000" algn="ctr" rotWithShape="0">
                <a:prstClr val="black">
                  <a:alpha val="40000"/>
                </a:prstClr>
              </a:outerShdw>
            </a:effectLst>
          </p:spPr>
          <p:style>
            <a:lnRef idx="2">
              <a:srgbClr val="E779A3">
                <a:shade val="50000"/>
              </a:srgbClr>
            </a:lnRef>
            <a:fillRef idx="1">
              <a:srgbClr val="E779A3"/>
            </a:fillRef>
            <a:effectRef idx="0">
              <a:srgbClr val="E779A3"/>
            </a:effectRef>
            <a:fontRef idx="minor">
              <a:srgbClr val="FFFFFF"/>
            </a:fontRef>
          </p:style>
          <p:txBody>
            <a:bodyPr rtlCol="0" anchor="ctr">
              <a:normAutofit/>
            </a:bodyPr>
            <a:lstStyle/>
            <a:p>
              <a:pPr algn="ctr"/>
              <a:endParaRPr lang="zh-CN" altLang="en-US" b="1">
                <a:latin typeface="微软雅黑" pitchFamily="34" charset="-122"/>
                <a:ea typeface="微软雅黑" pitchFamily="34" charset="-122"/>
                <a:sym typeface="Arial" panose="020B0604020202020204" pitchFamily="34" charset="0"/>
              </a:endParaRPr>
            </a:p>
          </p:txBody>
        </p:sp>
        <p:sp>
          <p:nvSpPr>
            <p:cNvPr id="81" name="文本框 80"/>
            <p:cNvSpPr txBox="1"/>
            <p:nvPr>
              <p:custDataLst>
                <p:tags r:id="rId12"/>
              </p:custDataLst>
            </p:nvPr>
          </p:nvSpPr>
          <p:spPr>
            <a:xfrm>
              <a:off x="1308100" y="3484033"/>
              <a:ext cx="558800" cy="461665"/>
            </a:xfrm>
            <a:prstGeom prst="rect">
              <a:avLst/>
            </a:prstGeom>
            <a:noFill/>
          </p:spPr>
          <p:txBody>
            <a:bodyPr wrap="square" rtlCol="0">
              <a:normAutofit/>
            </a:bodyPr>
            <a:lstStyle/>
            <a:p>
              <a:pPr algn="ctr"/>
              <a:r>
                <a:rPr lang="en-US" altLang="zh-CN" sz="2400" b="1" dirty="0">
                  <a:solidFill>
                    <a:srgbClr val="E779A3"/>
                  </a:solidFill>
                  <a:latin typeface="微软雅黑" pitchFamily="34" charset="-122"/>
                  <a:ea typeface="微软雅黑" pitchFamily="34" charset="-122"/>
                  <a:sym typeface="Arial" panose="020B0604020202020204" pitchFamily="34" charset="0"/>
                </a:rPr>
                <a:t>04</a:t>
              </a:r>
              <a:endParaRPr lang="zh-CN" altLang="en-US" sz="2400" b="1" dirty="0">
                <a:solidFill>
                  <a:srgbClr val="E779A3"/>
                </a:solidFill>
                <a:latin typeface="微软雅黑" pitchFamily="34" charset="-122"/>
                <a:ea typeface="微软雅黑" pitchFamily="34" charset="-122"/>
                <a:sym typeface="Arial" panose="020B0604020202020204" pitchFamily="34" charset="0"/>
              </a:endParaRPr>
            </a:p>
          </p:txBody>
        </p:sp>
        <p:sp>
          <p:nvSpPr>
            <p:cNvPr id="82" name="文本框 81"/>
            <p:cNvSpPr txBox="1"/>
            <p:nvPr>
              <p:custDataLst>
                <p:tags r:id="rId13"/>
              </p:custDataLst>
            </p:nvPr>
          </p:nvSpPr>
          <p:spPr>
            <a:xfrm>
              <a:off x="2256367" y="3405198"/>
              <a:ext cx="2535766" cy="369332"/>
            </a:xfrm>
            <a:prstGeom prst="rect">
              <a:avLst/>
            </a:prstGeom>
            <a:noFill/>
          </p:spPr>
          <p:txBody>
            <a:bodyPr wrap="square" rtlCol="0" anchor="ctr">
              <a:noAutofit/>
            </a:bodyPr>
            <a:lstStyle/>
            <a:p>
              <a:r>
                <a:rPr lang="en-US" altLang="zh-CN" b="1" dirty="0">
                  <a:solidFill>
                    <a:srgbClr val="E779A3"/>
                  </a:solidFill>
                  <a:latin typeface="微软雅黑" pitchFamily="34" charset="-122"/>
                  <a:ea typeface="微软雅黑" pitchFamily="34" charset="-122"/>
                  <a:sym typeface="Arial" panose="020B0604020202020204" pitchFamily="34" charset="0"/>
                </a:rPr>
                <a:t>某种急性传染病，如急性肝炎、肺结核病等患者不宜推拿</a:t>
              </a:r>
            </a:p>
          </p:txBody>
        </p:sp>
      </p:grpSp>
      <p:grpSp>
        <p:nvGrpSpPr>
          <p:cNvPr id="83" name="组合 82"/>
          <p:cNvGrpSpPr/>
          <p:nvPr>
            <p:custDataLst>
              <p:tags r:id="rId5"/>
            </p:custDataLst>
          </p:nvPr>
        </p:nvGrpSpPr>
        <p:grpSpPr>
          <a:xfrm>
            <a:off x="800100" y="4893526"/>
            <a:ext cx="5097931" cy="1701741"/>
            <a:chOff x="1308100" y="2988733"/>
            <a:chExt cx="3780367" cy="1151467"/>
          </a:xfrm>
        </p:grpSpPr>
        <p:sp>
          <p:nvSpPr>
            <p:cNvPr id="84" name="任意多边形 83"/>
            <p:cNvSpPr/>
            <p:nvPr>
              <p:custDataLst>
                <p:tags r:id="rId6"/>
              </p:custDataLst>
            </p:nvPr>
          </p:nvSpPr>
          <p:spPr>
            <a:xfrm>
              <a:off x="1786467" y="2988733"/>
              <a:ext cx="3302000" cy="990600"/>
            </a:xfrm>
            <a:custGeom>
              <a:avLst/>
              <a:gdLst>
                <a:gd name="connsiteX0" fmla="*/ 0 w 3302000"/>
                <a:gd name="connsiteY0" fmla="*/ 304800 h 990600"/>
                <a:gd name="connsiteX1" fmla="*/ 397933 w 3302000"/>
                <a:gd name="connsiteY1" fmla="*/ 922867 h 990600"/>
                <a:gd name="connsiteX2" fmla="*/ 3090333 w 3302000"/>
                <a:gd name="connsiteY2" fmla="*/ 990600 h 990600"/>
                <a:gd name="connsiteX3" fmla="*/ 3302000 w 3302000"/>
                <a:gd name="connsiteY3" fmla="*/ 0 h 990600"/>
                <a:gd name="connsiteX4" fmla="*/ 0 w 3302000"/>
                <a:gd name="connsiteY4" fmla="*/ 30480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2000" h="990600">
                  <a:moveTo>
                    <a:pt x="0" y="304800"/>
                  </a:moveTo>
                  <a:lnTo>
                    <a:pt x="397933" y="922867"/>
                  </a:lnTo>
                  <a:lnTo>
                    <a:pt x="3090333" y="990600"/>
                  </a:lnTo>
                  <a:lnTo>
                    <a:pt x="3302000" y="0"/>
                  </a:lnTo>
                  <a:lnTo>
                    <a:pt x="0" y="304800"/>
                  </a:lnTo>
                  <a:close/>
                </a:path>
              </a:pathLst>
            </a:custGeom>
            <a:solidFill>
              <a:srgbClr val="9826F6"/>
            </a:solidFill>
            <a:ln>
              <a:noFill/>
            </a:ln>
          </p:spPr>
          <p:style>
            <a:lnRef idx="2">
              <a:srgbClr val="E779A3">
                <a:shade val="50000"/>
              </a:srgbClr>
            </a:lnRef>
            <a:fillRef idx="1">
              <a:srgbClr val="E779A3"/>
            </a:fillRef>
            <a:effectRef idx="0">
              <a:srgbClr val="E779A3"/>
            </a:effectRef>
            <a:fontRef idx="minor">
              <a:srgbClr val="FFFFFF"/>
            </a:fontRef>
          </p:style>
          <p:txBody>
            <a:bodyPr rtlCol="0" anchor="ctr">
              <a:normAutofit/>
            </a:bodyPr>
            <a:lstStyle/>
            <a:p>
              <a:pPr algn="ctr"/>
              <a:endParaRPr lang="zh-CN" altLang="en-US" b="1">
                <a:solidFill>
                  <a:srgbClr val="9826F6"/>
                </a:solidFill>
                <a:latin typeface="微软雅黑" pitchFamily="34" charset="-122"/>
                <a:ea typeface="微软雅黑" pitchFamily="34" charset="-122"/>
                <a:sym typeface="Arial" panose="020B0604020202020204" pitchFamily="34" charset="0"/>
              </a:endParaRPr>
            </a:p>
          </p:txBody>
        </p:sp>
        <p:sp>
          <p:nvSpPr>
            <p:cNvPr id="85" name="任意多边形 84"/>
            <p:cNvSpPr/>
            <p:nvPr>
              <p:custDataLst>
                <p:tags r:id="rId7"/>
              </p:custDataLst>
            </p:nvPr>
          </p:nvSpPr>
          <p:spPr>
            <a:xfrm>
              <a:off x="2065867" y="3175000"/>
              <a:ext cx="2836333" cy="965200"/>
            </a:xfrm>
            <a:custGeom>
              <a:avLst/>
              <a:gdLst>
                <a:gd name="connsiteX0" fmla="*/ 0 w 2836333"/>
                <a:gd name="connsiteY0" fmla="*/ 0 h 965200"/>
                <a:gd name="connsiteX1" fmla="*/ 245533 w 2836333"/>
                <a:gd name="connsiteY1" fmla="*/ 685800 h 965200"/>
                <a:gd name="connsiteX2" fmla="*/ 2658533 w 2836333"/>
                <a:gd name="connsiteY2" fmla="*/ 965200 h 965200"/>
                <a:gd name="connsiteX3" fmla="*/ 2836333 w 2836333"/>
                <a:gd name="connsiteY3" fmla="*/ 101600 h 965200"/>
                <a:gd name="connsiteX4" fmla="*/ 0 w 2836333"/>
                <a:gd name="connsiteY4" fmla="*/ 0 h 96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6333" h="965200">
                  <a:moveTo>
                    <a:pt x="0" y="0"/>
                  </a:moveTo>
                  <a:lnTo>
                    <a:pt x="245533" y="685800"/>
                  </a:lnTo>
                  <a:lnTo>
                    <a:pt x="2658533" y="965200"/>
                  </a:lnTo>
                  <a:lnTo>
                    <a:pt x="2836333" y="101600"/>
                  </a:lnTo>
                  <a:lnTo>
                    <a:pt x="0" y="0"/>
                  </a:lnTo>
                  <a:close/>
                </a:path>
              </a:pathLst>
            </a:custGeom>
            <a:solidFill>
              <a:srgbClr val="FFFFFF"/>
            </a:solidFill>
            <a:ln w="3175">
              <a:noFill/>
            </a:ln>
            <a:effectLst>
              <a:outerShdw blurRad="63500" sx="102000" sy="102000" algn="ctr" rotWithShape="0">
                <a:prstClr val="black">
                  <a:alpha val="40000"/>
                </a:prstClr>
              </a:outerShdw>
            </a:effectLst>
          </p:spPr>
          <p:style>
            <a:lnRef idx="2">
              <a:srgbClr val="E779A3">
                <a:shade val="50000"/>
              </a:srgbClr>
            </a:lnRef>
            <a:fillRef idx="1">
              <a:srgbClr val="E779A3"/>
            </a:fillRef>
            <a:effectRef idx="0">
              <a:srgbClr val="E779A3"/>
            </a:effectRef>
            <a:fontRef idx="minor">
              <a:srgbClr val="FFFFFF"/>
            </a:fontRef>
          </p:style>
          <p:txBody>
            <a:bodyPr rtlCol="0" anchor="ctr">
              <a:normAutofit/>
            </a:bodyPr>
            <a:lstStyle/>
            <a:p>
              <a:pPr algn="ctr"/>
              <a:endParaRPr lang="zh-CN" altLang="en-US" b="1">
                <a:latin typeface="微软雅黑" pitchFamily="34" charset="-122"/>
                <a:ea typeface="微软雅黑" pitchFamily="34" charset="-122"/>
                <a:sym typeface="Arial" panose="020B0604020202020204" pitchFamily="34" charset="0"/>
              </a:endParaRPr>
            </a:p>
          </p:txBody>
        </p:sp>
        <p:sp>
          <p:nvSpPr>
            <p:cNvPr id="86" name="文本框 85"/>
            <p:cNvSpPr txBox="1"/>
            <p:nvPr>
              <p:custDataLst>
                <p:tags r:id="rId8"/>
              </p:custDataLst>
            </p:nvPr>
          </p:nvSpPr>
          <p:spPr>
            <a:xfrm>
              <a:off x="1308100" y="3484033"/>
              <a:ext cx="558800" cy="489131"/>
            </a:xfrm>
            <a:prstGeom prst="rect">
              <a:avLst/>
            </a:prstGeom>
            <a:noFill/>
          </p:spPr>
          <p:txBody>
            <a:bodyPr wrap="square" rtlCol="0">
              <a:normAutofit/>
            </a:bodyPr>
            <a:lstStyle/>
            <a:p>
              <a:pPr algn="ctr"/>
              <a:r>
                <a:rPr lang="en-US" altLang="zh-CN" sz="2400" b="1" dirty="0">
                  <a:solidFill>
                    <a:srgbClr val="9826F6"/>
                  </a:solidFill>
                  <a:latin typeface="微软雅黑" pitchFamily="34" charset="-122"/>
                  <a:ea typeface="微软雅黑" pitchFamily="34" charset="-122"/>
                  <a:sym typeface="Arial" panose="020B0604020202020204" pitchFamily="34" charset="0"/>
                </a:rPr>
                <a:t>05</a:t>
              </a:r>
              <a:endParaRPr lang="zh-CN" altLang="en-US" sz="2400" b="1" dirty="0">
                <a:solidFill>
                  <a:srgbClr val="9826F6"/>
                </a:solidFill>
                <a:latin typeface="微软雅黑" pitchFamily="34" charset="-122"/>
                <a:ea typeface="微软雅黑" pitchFamily="34" charset="-122"/>
                <a:sym typeface="Arial" panose="020B0604020202020204" pitchFamily="34" charset="0"/>
              </a:endParaRPr>
            </a:p>
          </p:txBody>
        </p:sp>
        <p:sp>
          <p:nvSpPr>
            <p:cNvPr id="87" name="文本框 86"/>
            <p:cNvSpPr txBox="1"/>
            <p:nvPr>
              <p:custDataLst>
                <p:tags r:id="rId9"/>
              </p:custDataLst>
            </p:nvPr>
          </p:nvSpPr>
          <p:spPr>
            <a:xfrm>
              <a:off x="2256367" y="3394212"/>
              <a:ext cx="2535766" cy="391305"/>
            </a:xfrm>
            <a:prstGeom prst="rect">
              <a:avLst/>
            </a:prstGeom>
            <a:noFill/>
          </p:spPr>
          <p:txBody>
            <a:bodyPr wrap="square" rtlCol="0" anchor="ctr">
              <a:noAutofit/>
            </a:bodyPr>
            <a:lstStyle/>
            <a:p>
              <a:r>
                <a:rPr lang="en-US" altLang="zh-CN" b="1" dirty="0">
                  <a:solidFill>
                    <a:srgbClr val="9826F6"/>
                  </a:solidFill>
                  <a:latin typeface="微软雅黑" pitchFamily="34" charset="-122"/>
                  <a:ea typeface="微软雅黑" pitchFamily="34" charset="-122"/>
                  <a:sym typeface="Arial" panose="020B0604020202020204" pitchFamily="34" charset="0"/>
                </a:rPr>
                <a:t>严重心脏病、肝病患者及精神病患者，慎推拿</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blinds(horizontal)">
                                      <p:cBhvr>
                                        <p:cTn id="7" dur="5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8"/>
                                        </p:tgtEl>
                                        <p:attrNameLst>
                                          <p:attrName>style.visibility</p:attrName>
                                        </p:attrNameLst>
                                      </p:cBhvr>
                                      <p:to>
                                        <p:strVal val="visible"/>
                                      </p:to>
                                    </p:set>
                                    <p:animEffect transition="in" filter="blinds(horizontal)">
                                      <p:cBhvr>
                                        <p:cTn id="12" dur="500"/>
                                        <p:tgtEl>
                                          <p:spTgt spid="6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3"/>
                                        </p:tgtEl>
                                        <p:attrNameLst>
                                          <p:attrName>style.visibility</p:attrName>
                                        </p:attrNameLst>
                                      </p:cBhvr>
                                      <p:to>
                                        <p:strVal val="visible"/>
                                      </p:to>
                                    </p:set>
                                    <p:animEffect transition="in" filter="blinds(horizontal)">
                                      <p:cBhvr>
                                        <p:cTn id="17" dur="500"/>
                                        <p:tgtEl>
                                          <p:spTgt spid="7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blinds(horizontal)">
                                      <p:cBhvr>
                                        <p:cTn id="22" dur="500"/>
                                        <p:tgtEl>
                                          <p:spTgt spid="7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3"/>
                                        </p:tgtEl>
                                        <p:attrNameLst>
                                          <p:attrName>style.visibility</p:attrName>
                                        </p:attrNameLst>
                                      </p:cBhvr>
                                      <p:to>
                                        <p:strVal val="visible"/>
                                      </p:to>
                                    </p:set>
                                    <p:animEffect transition="in" filter="blinds(horizontal)">
                                      <p:cBhvr>
                                        <p:cTn id="27"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DOC_GUID" val="{37bb721d-f246-4f7d-bf71-0201b18c74d1}"/>
</p:tagLst>
</file>

<file path=ppt/tags/tag1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i"/>
  <p:tag name="KSO_WM_UNIT_INDEX" val="1_4"/>
  <p:tag name="KSO_WM_UNIT_ID" val="diagram160660_4*l_i*1_4"/>
  <p:tag name="KSO_WM_UNIT_CLEAR" val="1"/>
  <p:tag name="KSO_WM_UNIT_LAYERLEVEL" val="1_1"/>
  <p:tag name="KSO_WM_BEAUTIFY_FLAG" val="#wm#"/>
  <p:tag name="KSO_WM_TAG_VERSION" val="1.0"/>
  <p:tag name="KSO_WM_DIAGRAM_GROUP_CODE" val="l1-1"/>
  <p:tag name="KSO_WM_UNIT_FILL_FORE_SCHEMECOLOR_INDEX" val="7"/>
  <p:tag name="KSO_WM_UNIT_FILL_TYPE" val="1"/>
  <p:tag name="KSO_WM_UNIT_LINE_FORE_SCHEMECOLOR_INDEX" val="14"/>
  <p:tag name="KSO_WM_UNIT_LINE_FILL_TYPE" val="2"/>
  <p:tag name="KSO_WM_UNIT_TEXT_FILL_FORE_SCHEMECOLOR_INDEX" val="14"/>
  <p:tag name="KSO_WM_UNIT_TEXT_FILL_TYPE" val="1"/>
</p:tagLst>
</file>

<file path=ppt/tags/tag1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h_f"/>
  <p:tag name="KSO_WM_UNIT_INDEX" val="1_3_1"/>
  <p:tag name="KSO_WM_UNIT_ID" val="diagram160660_4*l_h_f*1_3_1"/>
  <p:tag name="KSO_WM_UNIT_CLEAR" val="1"/>
  <p:tag name="KSO_WM_UNIT_LAYERLEVEL" val="1_1_1"/>
  <p:tag name="KSO_WM_UNIT_VALUE" val="28"/>
  <p:tag name="KSO_WM_UNIT_HIGHLIGHT" val="0"/>
  <p:tag name="KSO_WM_UNIT_COMPATIBLE" val="0"/>
  <p:tag name="KSO_WM_BEAUTIFY_FLAG" val="#wm#"/>
  <p:tag name="KSO_WM_UNIT_PRESET_TEXT_INDEX" val="4"/>
  <p:tag name="KSO_WM_UNIT_PRESET_TEXT_LEN" val="57"/>
  <p:tag name="KSO_WM_TAG_VERSION" val="1.0"/>
  <p:tag name="KSO_WM_DIAGRAM_GROUP_CODE" val="l1-1"/>
  <p:tag name="KSO_WM_UNIT_TEXT_FILL_FORE_SCHEMECOLOR_INDEX" val="13"/>
  <p:tag name="KSO_WM_UNIT_TEXT_FILL_TYPE" val="1"/>
</p:tagLst>
</file>

<file path=ppt/tags/tag1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h_a"/>
  <p:tag name="KSO_WM_UNIT_INDEX" val="1_4_1"/>
  <p:tag name="KSO_WM_UNIT_ID" val="diagram160660_4*l_h_a*1_4_1"/>
  <p:tag name="KSO_WM_UNIT_CLEAR" val="1"/>
  <p:tag name="KSO_WM_UNIT_LAYERLEVEL" val="1_1_1"/>
  <p:tag name="KSO_WM_UNIT_VALUE" val="24"/>
  <p:tag name="KSO_WM_UNIT_HIGHLIGHT" val="0"/>
  <p:tag name="KSO_WM_UNIT_COMPATIBLE" val="0"/>
  <p:tag name="KSO_WM_BEAUTIFY_FLAG" val="#wm#"/>
  <p:tag name="KSO_WM_UNIT_PRESET_TEXT_INDEX" val="4"/>
  <p:tag name="KSO_WM_UNIT_PRESET_TEXT_LEN" val="12"/>
  <p:tag name="KSO_WM_TAG_VERSION" val="1.0"/>
  <p:tag name="KSO_WM_DIAGRAM_GROUP_CODE" val="l1-1"/>
  <p:tag name="KSO_WM_UNIT_FILL_FORE_SCHEMECOLOR_INDEX" val="8"/>
  <p:tag name="KSO_WM_UNIT_FILL_TYPE" val="1"/>
  <p:tag name="KSO_WM_UNIT_TEXT_FILL_FORE_SCHEMECOLOR_INDEX" val="14"/>
  <p:tag name="KSO_WM_UNIT_TEXT_FILL_TYPE" val="1"/>
</p:tagLst>
</file>

<file path=ppt/tags/tag1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i"/>
  <p:tag name="KSO_WM_UNIT_INDEX" val="1_5"/>
  <p:tag name="KSO_WM_UNIT_ID" val="diagram160660_4*l_i*1_5"/>
  <p:tag name="KSO_WM_UNIT_CLEAR" val="1"/>
  <p:tag name="KSO_WM_UNIT_LAYERLEVEL" val="1_1"/>
  <p:tag name="KSO_WM_BEAUTIFY_FLAG" val="#wm#"/>
  <p:tag name="KSO_WM_TAG_VERSION" val="1.0"/>
  <p:tag name="KSO_WM_DIAGRAM_GROUP_CODE" val="l1-1"/>
  <p:tag name="KSO_WM_UNIT_FILL_FORE_SCHEMECOLOR_INDEX" val="8"/>
  <p:tag name="KSO_WM_UNIT_FILL_TYPE" val="1"/>
  <p:tag name="KSO_WM_UNIT_LINE_FORE_SCHEMECOLOR_INDEX" val="14"/>
  <p:tag name="KSO_WM_UNIT_LINE_FILL_TYPE" val="2"/>
  <p:tag name="KSO_WM_UNIT_TEXT_FILL_FORE_SCHEMECOLOR_INDEX" val="14"/>
  <p:tag name="KSO_WM_UNIT_TEXT_FILL_TYPE" val="1"/>
</p:tagLst>
</file>

<file path=ppt/tags/tag1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h_f"/>
  <p:tag name="KSO_WM_UNIT_INDEX" val="1_4_1"/>
  <p:tag name="KSO_WM_UNIT_ID" val="diagram160660_4*l_h_f*1_4_1"/>
  <p:tag name="KSO_WM_UNIT_CLEAR" val="1"/>
  <p:tag name="KSO_WM_UNIT_LAYERLEVEL" val="1_1_1"/>
  <p:tag name="KSO_WM_UNIT_VALUE" val="28"/>
  <p:tag name="KSO_WM_UNIT_HIGHLIGHT" val="0"/>
  <p:tag name="KSO_WM_UNIT_COMPATIBLE" val="0"/>
  <p:tag name="KSO_WM_BEAUTIFY_FLAG" val="#wm#"/>
  <p:tag name="KSO_WM_UNIT_PRESET_TEXT_INDEX" val="4"/>
  <p:tag name="KSO_WM_UNIT_PRESET_TEXT_LEN" val="57"/>
  <p:tag name="KSO_WM_TAG_VERSION" val="1.0"/>
  <p:tag name="KSO_WM_DIAGRAM_GROUP_CODE" val="l1-1"/>
  <p:tag name="KSO_WM_UNIT_TEXT_FILL_FORE_SCHEMECOLOR_INDEX" val="13"/>
  <p:tag name="KSO_WM_UNIT_TEXT_FILL_TYPE" val="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160413_5*i*1"/>
  <p:tag name="KSO_WM_TEMPLATE_CATEGORY" val="diagram"/>
  <p:tag name="KSO_WM_TEMPLATE_INDEX" val="160413"/>
  <p:tag name="KSO_WM_TAG_VERSION" val="1.0"/>
  <p:tag name="KSO_WM_UNIT_INDEX" val="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160413_5*i*6"/>
  <p:tag name="KSO_WM_TEMPLATE_CATEGORY" val="diagram"/>
  <p:tag name="KSO_WM_TEMPLATE_INDEX" val="160413"/>
  <p:tag name="KSO_WM_TAG_VERSION" val="1.0"/>
  <p:tag name="KSO_WM_UNIT_INDEX" val="6"/>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160413_5*i*11"/>
  <p:tag name="KSO_WM_TEMPLATE_CATEGORY" val="diagram"/>
  <p:tag name="KSO_WM_TEMPLATE_INDEX" val="160413"/>
  <p:tag name="KSO_WM_TAG_VERSION" val="1.0"/>
  <p:tag name="KSO_WM_UNIT_INDEX" val="1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160413_5*i*16"/>
  <p:tag name="KSO_WM_TEMPLATE_CATEGORY" val="diagram"/>
  <p:tag name="KSO_WM_TEMPLATE_INDEX" val="160413"/>
  <p:tag name="KSO_WM_TAG_VERSION" val="1.0"/>
  <p:tag name="KSO_WM_UNIT_INDEX" val="16"/>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UNIT_TYPE" val="i"/>
  <p:tag name="KSO_WM_UNIT_ID" val="diagram160413_5*i*21"/>
  <p:tag name="KSO_WM_TEMPLATE_CATEGORY" val="diagram"/>
  <p:tag name="KSO_WM_TEMPLATE_INDEX" val="160413"/>
  <p:tag name="KSO_WM_TAG_VERSION" val="1.0"/>
  <p:tag name="KSO_WM_UNIT_INDEX" val="21"/>
</p:tagLst>
</file>

<file path=ppt/tags/tag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i"/>
  <p:tag name="KSO_WM_UNIT_INDEX" val="1_1"/>
  <p:tag name="KSO_WM_UNIT_ID" val="diagram160660_4*l_i*1_1"/>
  <p:tag name="KSO_WM_UNIT_CLEAR" val="1"/>
  <p:tag name="KSO_WM_UNIT_LAYERLEVEL" val="1_1"/>
  <p:tag name="KSO_WM_BEAUTIFY_FLAG" val="#wm#"/>
  <p:tag name="KSO_WM_TAG_VERSION" val="1.0"/>
  <p:tag name="KSO_WM_DIAGRAM_GROUP_CODE" val="l1-1"/>
  <p:tag name="KSO_WM_UNIT_LINE_FORE_SCHEMECOLOR_INDEX" val="14"/>
  <p:tag name="KSO_WM_UNIT_LINE_FILL_TYPE" val="2"/>
</p:tagLst>
</file>

<file path=ppt/tags/tag2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413"/>
  <p:tag name="KSO_WM_UNIT_TYPE" val="l_i"/>
  <p:tag name="KSO_WM_UNIT_INDEX" val="1_5"/>
  <p:tag name="KSO_WM_UNIT_ID" val="260*l_i*1_5"/>
  <p:tag name="KSO_WM_UNIT_CLEAR" val="1"/>
  <p:tag name="KSO_WM_UNIT_LAYERLEVEL" val="1_1"/>
  <p:tag name="KSO_WM_BEAUTIFY_FLAG" val="#wm#"/>
  <p:tag name="KSO_WM_DIAGRAM_GROUP_CODE" val="l1-1"/>
  <p:tag name="KSO_WM_TAG_VERSION" val="1.0"/>
  <p:tag name="KSO_WM_UNIT_FILL_FORE_SCHEMECOLOR_INDEX" val="6"/>
  <p:tag name="KSO_WM_UNIT_FILL_TYPE" val="1"/>
  <p:tag name="KSO_WM_UNIT_TEXT_FILL_FORE_SCHEMECOLOR_INDEX" val="6"/>
  <p:tag name="KSO_WM_UNIT_TEXT_FILL_TYPE" val="1"/>
</p:tagLst>
</file>

<file path=ppt/tags/tag2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413"/>
  <p:tag name="KSO_WM_UNIT_TYPE" val="l_h_f"/>
  <p:tag name="KSO_WM_UNIT_INDEX" val="1_5_1"/>
  <p:tag name="KSO_WM_UNIT_ID" val="260*l_h_f*1_5_1"/>
  <p:tag name="KSO_WM_UNIT_CLEAR" val="1"/>
  <p:tag name="KSO_WM_UNIT_LAYERLEVEL" val="1_1_1"/>
  <p:tag name="KSO_WM_UNIT_VALUE" val="25"/>
  <p:tag name="KSO_WM_UNIT_HIGHLIGHT" val="0"/>
  <p:tag name="KSO_WM_UNIT_COMPATIBLE" val="0"/>
  <p:tag name="KSO_WM_BEAUTIFY_FLAG" val="#wm#"/>
  <p:tag name="KSO_WM_UNIT_PRESET_TEXT" val="LOREM"/>
  <p:tag name="KSO_WM_DIAGRAM_GROUP_CODE" val="l1-1"/>
  <p:tag name="KSO_WM_TAG_VERSION" val="1.0"/>
  <p:tag name="KSO_WM_UNIT_FILL_FORE_SCHEMECOLOR_INDEX" val="5"/>
  <p:tag name="KSO_WM_UNIT_FILL_TYPE" val="1"/>
  <p:tag name="KSO_WM_UNIT_TEXT_FILL_FORE_SCHEMECOLOR_INDEX" val="14"/>
  <p:tag name="KSO_WM_UNIT_TEXT_FILL_TYPE" val="1"/>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413"/>
  <p:tag name="KSO_WM_UNIT_TYPE" val="l_i"/>
  <p:tag name="KSO_WM_UNIT_INDEX" val="1_4"/>
  <p:tag name="KSO_WM_UNIT_ID" val="260*l_i*1_4"/>
  <p:tag name="KSO_WM_UNIT_CLEAR" val="1"/>
  <p:tag name="KSO_WM_UNIT_LAYERLEVEL" val="1_1"/>
  <p:tag name="KSO_WM_BEAUTIFY_FLAG" val="#wm#"/>
  <p:tag name="KSO_WM_DIAGRAM_GROUP_CODE" val="l1-1"/>
  <p:tag name="KSO_WM_TAG_VERSION" val="1.0"/>
  <p:tag name="KSO_WM_UNIT_FILL_FORE_SCHEMECOLOR_INDEX" val="6"/>
  <p:tag name="KSO_WM_UNIT_FILL_TYPE" val="1"/>
  <p:tag name="KSO_WM_UNIT_TEXT_FILL_FORE_SCHEMECOLOR_INDEX" val="6"/>
  <p:tag name="KSO_WM_UNIT_TEXT_FILL_TYPE" val="1"/>
</p:tagLst>
</file>

<file path=ppt/tags/tag2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413"/>
  <p:tag name="KSO_WM_UNIT_TYPE" val="l_h_f"/>
  <p:tag name="KSO_WM_UNIT_INDEX" val="1_4_1"/>
  <p:tag name="KSO_WM_UNIT_ID" val="260*l_h_f*1_4_1"/>
  <p:tag name="KSO_WM_UNIT_CLEAR" val="1"/>
  <p:tag name="KSO_WM_UNIT_LAYERLEVEL" val="1_1_1"/>
  <p:tag name="KSO_WM_UNIT_VALUE" val="25"/>
  <p:tag name="KSO_WM_UNIT_HIGHLIGHT" val="0"/>
  <p:tag name="KSO_WM_UNIT_COMPATIBLE" val="0"/>
  <p:tag name="KSO_WM_BEAUTIFY_FLAG" val="#wm#"/>
  <p:tag name="KSO_WM_UNIT_PRESET_TEXT" val="LOREM"/>
  <p:tag name="KSO_WM_DIAGRAM_GROUP_CODE" val="l1-1"/>
  <p:tag name="KSO_WM_TAG_VERSION" val="1.0"/>
  <p:tag name="KSO_WM_UNIT_FILL_FORE_SCHEMECOLOR_INDEX" val="5"/>
  <p:tag name="KSO_WM_UNIT_FILL_TYPE" val="1"/>
  <p:tag name="KSO_WM_UNIT_TEXT_FILL_FORE_SCHEMECOLOR_INDEX" val="14"/>
  <p:tag name="KSO_WM_UNIT_TEXT_FILL_TYPE" val="1"/>
</p:tagLst>
</file>

<file path=ppt/tags/tag2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413"/>
  <p:tag name="KSO_WM_UNIT_TYPE" val="l_i"/>
  <p:tag name="KSO_WM_UNIT_INDEX" val="1_3"/>
  <p:tag name="KSO_WM_UNIT_ID" val="260*l_i*1_3"/>
  <p:tag name="KSO_WM_UNIT_CLEAR" val="1"/>
  <p:tag name="KSO_WM_UNIT_LAYERLEVEL" val="1_1"/>
  <p:tag name="KSO_WM_BEAUTIFY_FLAG" val="#wm#"/>
  <p:tag name="KSO_WM_DIAGRAM_GROUP_CODE" val="l1-1"/>
  <p:tag name="KSO_WM_TAG_VERSION" val="1.0"/>
  <p:tag name="KSO_WM_UNIT_FILL_FORE_SCHEMECOLOR_INDEX" val="6"/>
  <p:tag name="KSO_WM_UNIT_FILL_TYPE" val="1"/>
  <p:tag name="KSO_WM_UNIT_TEXT_FILL_FORE_SCHEMECOLOR_INDEX" val="6"/>
  <p:tag name="KSO_WM_UNIT_TEXT_FILL_TYPE" val="1"/>
</p:tagLst>
</file>

<file path=ppt/tags/tag2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413"/>
  <p:tag name="KSO_WM_UNIT_TYPE" val="l_h_f"/>
  <p:tag name="KSO_WM_UNIT_INDEX" val="1_3_1"/>
  <p:tag name="KSO_WM_UNIT_ID" val="260*l_h_f*1_3_1"/>
  <p:tag name="KSO_WM_UNIT_CLEAR" val="1"/>
  <p:tag name="KSO_WM_UNIT_LAYERLEVEL" val="1_1_1"/>
  <p:tag name="KSO_WM_UNIT_VALUE" val="25"/>
  <p:tag name="KSO_WM_UNIT_HIGHLIGHT" val="0"/>
  <p:tag name="KSO_WM_UNIT_COMPATIBLE" val="0"/>
  <p:tag name="KSO_WM_BEAUTIFY_FLAG" val="#wm#"/>
  <p:tag name="KSO_WM_UNIT_PRESET_TEXT" val="LOREM"/>
  <p:tag name="KSO_WM_DIAGRAM_GROUP_CODE" val="l1-1"/>
  <p:tag name="KSO_WM_TAG_VERSION" val="1.0"/>
  <p:tag name="KSO_WM_UNIT_FILL_FORE_SCHEMECOLOR_INDEX" val="5"/>
  <p:tag name="KSO_WM_UNIT_FILL_TYPE" val="1"/>
  <p:tag name="KSO_WM_UNIT_TEXT_FILL_FORE_SCHEMECOLOR_INDEX" val="14"/>
  <p:tag name="KSO_WM_UNIT_TEXT_FILL_TYPE" val="1"/>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413"/>
  <p:tag name="KSO_WM_UNIT_TYPE" val="l_i"/>
  <p:tag name="KSO_WM_UNIT_INDEX" val="1_2"/>
  <p:tag name="KSO_WM_UNIT_ID" val="260*l_i*1_2"/>
  <p:tag name="KSO_WM_UNIT_CLEAR" val="1"/>
  <p:tag name="KSO_WM_UNIT_LAYERLEVEL" val="1_1"/>
  <p:tag name="KSO_WM_BEAUTIFY_FLAG" val="#wm#"/>
  <p:tag name="KSO_WM_DIAGRAM_GROUP_CODE" val="l1-1"/>
  <p:tag name="KSO_WM_TAG_VERSION" val="1.0"/>
  <p:tag name="KSO_WM_UNIT_FILL_FORE_SCHEMECOLOR_INDEX" val="6"/>
  <p:tag name="KSO_WM_UNIT_FILL_TYPE" val="1"/>
  <p:tag name="KSO_WM_UNIT_TEXT_FILL_FORE_SCHEMECOLOR_INDEX" val="6"/>
  <p:tag name="KSO_WM_UNIT_TEXT_FILL_TYPE" val="1"/>
</p:tagLst>
</file>

<file path=ppt/tags/tag2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413"/>
  <p:tag name="KSO_WM_UNIT_TYPE" val="l_h_f"/>
  <p:tag name="KSO_WM_UNIT_INDEX" val="1_2_1"/>
  <p:tag name="KSO_WM_UNIT_ID" val="260*l_h_f*1_2_1"/>
  <p:tag name="KSO_WM_UNIT_CLEAR" val="1"/>
  <p:tag name="KSO_WM_UNIT_LAYERLEVEL" val="1_1_1"/>
  <p:tag name="KSO_WM_UNIT_VALUE" val="25"/>
  <p:tag name="KSO_WM_UNIT_HIGHLIGHT" val="0"/>
  <p:tag name="KSO_WM_UNIT_COMPATIBLE" val="0"/>
  <p:tag name="KSO_WM_BEAUTIFY_FLAG" val="#wm#"/>
  <p:tag name="KSO_WM_UNIT_PRESET_TEXT" val="LOREM"/>
  <p:tag name="KSO_WM_DIAGRAM_GROUP_CODE" val="l1-1"/>
  <p:tag name="KSO_WM_TAG_VERSION" val="1.0"/>
  <p:tag name="KSO_WM_UNIT_FILL_FORE_SCHEMECOLOR_INDEX" val="5"/>
  <p:tag name="KSO_WM_UNIT_FILL_TYPE" val="1"/>
  <p:tag name="KSO_WM_UNIT_TEXT_FILL_FORE_SCHEMECOLOR_INDEX" val="14"/>
  <p:tag name="KSO_WM_UNIT_TEXT_FILL_TYPE" val="1"/>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413"/>
  <p:tag name="KSO_WM_UNIT_TYPE" val="l_i"/>
  <p:tag name="KSO_WM_UNIT_INDEX" val="1_1"/>
  <p:tag name="KSO_WM_UNIT_ID" val="260*l_i*1_1"/>
  <p:tag name="KSO_WM_UNIT_CLEAR" val="1"/>
  <p:tag name="KSO_WM_UNIT_LAYERLEVEL" val="1_1"/>
  <p:tag name="KSO_WM_BEAUTIFY_FLAG" val="#wm#"/>
  <p:tag name="KSO_WM_DIAGRAM_GROUP_CODE" val="l1-1"/>
  <p:tag name="KSO_WM_TAG_VERSION" val="1.0"/>
  <p:tag name="KSO_WM_UNIT_FILL_FORE_SCHEMECOLOR_INDEX" val="6"/>
  <p:tag name="KSO_WM_UNIT_FILL_TYPE" val="1"/>
  <p:tag name="KSO_WM_UNIT_TEXT_FILL_FORE_SCHEMECOLOR_INDEX" val="6"/>
  <p:tag name="KSO_WM_UNIT_TEXT_FILL_TYPE" val="1"/>
</p:tagLst>
</file>

<file path=ppt/tags/tag2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413"/>
  <p:tag name="KSO_WM_UNIT_TYPE" val="l_h_f"/>
  <p:tag name="KSO_WM_UNIT_INDEX" val="1_1_1"/>
  <p:tag name="KSO_WM_UNIT_ID" val="260*l_h_f*1_1_1"/>
  <p:tag name="KSO_WM_UNIT_CLEAR" val="1"/>
  <p:tag name="KSO_WM_UNIT_LAYERLEVEL" val="1_1_1"/>
  <p:tag name="KSO_WM_UNIT_VALUE" val="25"/>
  <p:tag name="KSO_WM_UNIT_HIGHLIGHT" val="0"/>
  <p:tag name="KSO_WM_UNIT_COMPATIBLE" val="0"/>
  <p:tag name="KSO_WM_BEAUTIFY_FLAG" val="#wm#"/>
  <p:tag name="KSO_WM_UNIT_PRESET_TEXT" val="LOREM"/>
  <p:tag name="KSO_WM_DIAGRAM_GROUP_CODE" val="l1-1"/>
  <p:tag name="KSO_WM_TAG_VERSION" val="1.0"/>
  <p:tag name="KSO_WM_UNIT_FILL_FORE_SCHEMECOLOR_INDEX" val="5"/>
  <p:tag name="KSO_WM_UNIT_FILL_TYPE" val="1"/>
  <p:tag name="KSO_WM_UNIT_TEXT_FILL_FORE_SCHEMECOLOR_INDEX" val="14"/>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h_a"/>
  <p:tag name="KSO_WM_UNIT_INDEX" val="1_1_1"/>
  <p:tag name="KSO_WM_UNIT_ID" val="diagram160660_4*l_h_a*1_1_1"/>
  <p:tag name="KSO_WM_UNIT_CLEAR" val="1"/>
  <p:tag name="KSO_WM_UNIT_LAYERLEVEL" val="1_1_1"/>
  <p:tag name="KSO_WM_UNIT_VALUE" val="24"/>
  <p:tag name="KSO_WM_UNIT_HIGHLIGHT" val="0"/>
  <p:tag name="KSO_WM_UNIT_COMPATIBLE" val="0"/>
  <p:tag name="KSO_WM_BEAUTIFY_FLAG" val="#wm#"/>
  <p:tag name="KSO_WM_UNIT_PRESET_TEXT_INDEX" val="4"/>
  <p:tag name="KSO_WM_UNIT_PRESET_TEXT_LEN" val="12"/>
  <p:tag name="KSO_WM_TAG_VERSION" val="1.0"/>
  <p:tag name="KSO_WM_DIAGRAM_GROUP_CODE" val="l1-1"/>
  <p:tag name="KSO_WM_UNIT_FILL_FORE_SCHEMECOLOR_INDEX" val="5"/>
  <p:tag name="KSO_WM_UNIT_FILL_TYPE" val="1"/>
  <p:tag name="KSO_WM_UNIT_TEXT_FILL_FORE_SCHEMECOLOR_INDEX" val="14"/>
  <p:tag name="KSO_WM_UNIT_TEXT_FILL_TYPE" val="1"/>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78_5*i*0"/>
  <p:tag name="KSO_WM_TEMPLATE_CATEGORY" val="diagram"/>
  <p:tag name="KSO_WM_TEMPLATE_INDEX" val="160078"/>
  <p:tag name="KSO_WM_UNIT_INDEX" val="0"/>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78_5*i*9"/>
  <p:tag name="KSO_WM_TEMPLATE_CATEGORY" val="diagram"/>
  <p:tag name="KSO_WM_TEMPLATE_INDEX" val="160078"/>
  <p:tag name="KSO_WM_UNIT_INDEX" val="9"/>
</p:tagLst>
</file>

<file path=ppt/tags/tag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78_5*i*18"/>
  <p:tag name="KSO_WM_TEMPLATE_CATEGORY" val="diagram"/>
  <p:tag name="KSO_WM_TEMPLATE_INDEX" val="160078"/>
  <p:tag name="KSO_WM_UNIT_INDEX" val="18"/>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78_5*i*27"/>
  <p:tag name="KSO_WM_TEMPLATE_CATEGORY" val="diagram"/>
  <p:tag name="KSO_WM_TEMPLATE_INDEX" val="160078"/>
  <p:tag name="KSO_WM_UNIT_INDEX" val="27"/>
</p:tagLst>
</file>

<file path=ppt/tags/tag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78_5*i*36"/>
  <p:tag name="KSO_WM_TEMPLATE_CATEGORY" val="diagram"/>
  <p:tag name="KSO_WM_TEMPLATE_INDEX" val="160078"/>
  <p:tag name="KSO_WM_UNIT_INDEX" val="36"/>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13"/>
  <p:tag name="KSO_WM_UNIT_ID" val="diagram160078_5*l_i*1_13"/>
  <p:tag name="KSO_WM_UNIT_CLEAR" val="1"/>
  <p:tag name="KSO_WM_UNIT_LAYERLEVEL" val="1_1"/>
  <p:tag name="KSO_WM_DIAGRAM_GROUP_CODE" val="l1-1"/>
  <p:tag name="KSO_WM_UNIT_FILL_FORE_SCHEMECOLOR_INDEX" val="6"/>
  <p:tag name="KSO_WM_UNIT_FILL_TYPE" val="1"/>
  <p:tag name="KSO_WM_UNIT_TEXT_FILL_FORE_SCHEMECOLOR_INDEX" val="2"/>
  <p:tag name="KSO_WM_UNIT_TEXT_FILL_TYPE" val="1"/>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14"/>
  <p:tag name="KSO_WM_UNIT_ID" val="diagram160078_5*l_i*1_14"/>
  <p:tag name="KSO_WM_UNIT_CLEAR" val="1"/>
  <p:tag name="KSO_WM_UNIT_LAYERLEVEL" val="1_1"/>
  <p:tag name="KSO_WM_DIAGRAM_GROUP_CODE" val="l1-1"/>
  <p:tag name="KSO_WM_UNIT_FILL_FORE_SCHEMECOLOR_INDEX" val="14"/>
  <p:tag name="KSO_WM_UNIT_FILL_TYPE" val="1"/>
  <p:tag name="KSO_WM_UNIT_TEXT_FILL_FORE_SCHEMECOLOR_INDEX" val="2"/>
  <p:tag name="KSO_WM_UNIT_TEXT_FILL_TYPE" val="1"/>
</p:tagLst>
</file>

<file path=ppt/tags/tag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15"/>
  <p:tag name="KSO_WM_UNIT_ID" val="diagram160078_5*l_i*1_15"/>
  <p:tag name="KSO_WM_UNIT_CLEAR" val="1"/>
  <p:tag name="KSO_WM_UNIT_LAYERLEVEL" val="1_1"/>
  <p:tag name="KSO_WM_DIAGRAM_GROUP_CODE" val="l1-1"/>
  <p:tag name="KSO_WM_UNIT_TEXT_FILL_FORE_SCHEMECOLOR_INDEX" val="6"/>
  <p:tag name="KSO_WM_UNIT_TEXT_FILL_TYPE" val="1"/>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h_f"/>
  <p:tag name="KSO_WM_UNIT_INDEX" val="1_5_1"/>
  <p:tag name="KSO_WM_UNIT_ID" val="diagram160078_5*l_h_f*1_5_1"/>
  <p:tag name="KSO_WM_UNIT_CLEAR" val="1"/>
  <p:tag name="KSO_WM_UNIT_LAYERLEVEL" val="1_1_1"/>
  <p:tag name="KSO_WM_UNIT_VALUE" val="12"/>
  <p:tag name="KSO_WM_UNIT_HIGHLIGHT" val="0"/>
  <p:tag name="KSO_WM_UNIT_COMPATIBLE" val="0"/>
  <p:tag name="KSO_WM_UNIT_PRESET_TEXT_INDEX" val="4"/>
  <p:tag name="KSO_WM_UNIT_PRESET_TEXT_LEN" val="17"/>
  <p:tag name="KSO_WM_DIAGRAM_GROUP_CODE" val="l1-1"/>
  <p:tag name="KSO_WM_UNIT_TEXT_FILL_FORE_SCHEMECOLOR_INDEX" val="6"/>
  <p:tag name="KSO_WM_UNIT_TEXT_FILL_TYPE" val="1"/>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10"/>
  <p:tag name="KSO_WM_UNIT_ID" val="diagram160078_5*l_i*1_10"/>
  <p:tag name="KSO_WM_UNIT_CLEAR" val="1"/>
  <p:tag name="KSO_WM_UNIT_LAYERLEVEL" val="1_1"/>
  <p:tag name="KSO_WM_DIAGRAM_GROUP_CODE" val="l1-1"/>
  <p:tag name="KSO_WM_UNIT_FILL_FORE_SCHEMECOLOR_INDEX" val="5"/>
  <p:tag name="KSO_WM_UNIT_FILL_TYPE" val="1"/>
  <p:tag name="KSO_WM_UNIT_TEXT_FILL_FORE_SCHEMECOLOR_INDEX" val="2"/>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i"/>
  <p:tag name="KSO_WM_UNIT_INDEX" val="1_2"/>
  <p:tag name="KSO_WM_UNIT_ID" val="diagram160660_4*l_i*1_2"/>
  <p:tag name="KSO_WM_UNIT_CLEAR" val="1"/>
  <p:tag name="KSO_WM_UNIT_LAYERLEVEL" val="1_1"/>
  <p:tag name="KSO_WM_BEAUTIFY_FLAG" val="#wm#"/>
  <p:tag name="KSO_WM_TAG_VERSION" val="1.0"/>
  <p:tag name="KSO_WM_DIAGRAM_GROUP_CODE" val="l1-1"/>
  <p:tag name="KSO_WM_UNIT_FILL_FORE_SCHEMECOLOR_INDEX" val="5"/>
  <p:tag name="KSO_WM_UNIT_FILL_TYPE" val="1"/>
  <p:tag name="KSO_WM_UNIT_LINE_FORE_SCHEMECOLOR_INDEX" val="14"/>
  <p:tag name="KSO_WM_UNIT_LINE_FILL_TYPE" val="2"/>
  <p:tag name="KSO_WM_UNIT_TEXT_FILL_FORE_SCHEMECOLOR_INDEX" val="14"/>
  <p:tag name="KSO_WM_UNIT_TEXT_FILL_TYPE" val="1"/>
</p:tagLst>
</file>

<file path=ppt/tags/tag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11"/>
  <p:tag name="KSO_WM_UNIT_ID" val="diagram160078_5*l_i*1_11"/>
  <p:tag name="KSO_WM_UNIT_CLEAR" val="1"/>
  <p:tag name="KSO_WM_UNIT_LAYERLEVEL" val="1_1"/>
  <p:tag name="KSO_WM_DIAGRAM_GROUP_CODE" val="l1-1"/>
  <p:tag name="KSO_WM_UNIT_FILL_FORE_SCHEMECOLOR_INDEX" val="14"/>
  <p:tag name="KSO_WM_UNIT_FILL_TYPE" val="1"/>
  <p:tag name="KSO_WM_UNIT_TEXT_FILL_FORE_SCHEMECOLOR_INDEX" val="2"/>
  <p:tag name="KSO_WM_UNIT_TEXT_FILL_TYPE" val="1"/>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12"/>
  <p:tag name="KSO_WM_UNIT_ID" val="diagram160078_5*l_i*1_12"/>
  <p:tag name="KSO_WM_UNIT_CLEAR" val="1"/>
  <p:tag name="KSO_WM_UNIT_LAYERLEVEL" val="1_1"/>
  <p:tag name="KSO_WM_DIAGRAM_GROUP_CODE" val="l1-1"/>
  <p:tag name="KSO_WM_UNIT_TEXT_FILL_FORE_SCHEMECOLOR_INDEX" val="5"/>
  <p:tag name="KSO_WM_UNIT_TEXT_FILL_TYPE" val="1"/>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h_f"/>
  <p:tag name="KSO_WM_UNIT_INDEX" val="1_4_1"/>
  <p:tag name="KSO_WM_UNIT_ID" val="diagram160078_5*l_h_f*1_4_1"/>
  <p:tag name="KSO_WM_UNIT_CLEAR" val="1"/>
  <p:tag name="KSO_WM_UNIT_LAYERLEVEL" val="1_1_1"/>
  <p:tag name="KSO_WM_UNIT_VALUE" val="12"/>
  <p:tag name="KSO_WM_UNIT_HIGHLIGHT" val="0"/>
  <p:tag name="KSO_WM_UNIT_COMPATIBLE" val="0"/>
  <p:tag name="KSO_WM_UNIT_PRESET_TEXT_INDEX" val="4"/>
  <p:tag name="KSO_WM_UNIT_PRESET_TEXT_LEN" val="17"/>
  <p:tag name="KSO_WM_DIAGRAM_GROUP_CODE" val="l1-1"/>
  <p:tag name="KSO_WM_UNIT_TEXT_FILL_FORE_SCHEMECOLOR_INDEX" val="5"/>
  <p:tag name="KSO_WM_UNIT_TEXT_FILL_TYPE" val="1"/>
</p:tagLst>
</file>

<file path=ppt/tags/tag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7"/>
  <p:tag name="KSO_WM_UNIT_ID" val="diagram160078_5*l_i*1_7"/>
  <p:tag name="KSO_WM_UNIT_CLEAR" val="1"/>
  <p:tag name="KSO_WM_UNIT_LAYERLEVEL" val="1_1"/>
  <p:tag name="KSO_WM_DIAGRAM_GROUP_CODE" val="l1-1"/>
  <p:tag name="KSO_WM_UNIT_FILL_FORE_SCHEMECOLOR_INDEX" val="7"/>
  <p:tag name="KSO_WM_UNIT_FILL_TYPE" val="1"/>
  <p:tag name="KSO_WM_UNIT_TEXT_FILL_FORE_SCHEMECOLOR_INDEX" val="2"/>
  <p:tag name="KSO_WM_UNIT_TEXT_FILL_TYPE" val="1"/>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8"/>
  <p:tag name="KSO_WM_UNIT_ID" val="diagram160078_5*l_i*1_8"/>
  <p:tag name="KSO_WM_UNIT_CLEAR" val="1"/>
  <p:tag name="KSO_WM_UNIT_LAYERLEVEL" val="1_1"/>
  <p:tag name="KSO_WM_DIAGRAM_GROUP_CODE" val="l1-1"/>
  <p:tag name="KSO_WM_UNIT_FILL_FORE_SCHEMECOLOR_INDEX" val="14"/>
  <p:tag name="KSO_WM_UNIT_FILL_TYPE" val="1"/>
  <p:tag name="KSO_WM_UNIT_TEXT_FILL_FORE_SCHEMECOLOR_INDEX" val="2"/>
  <p:tag name="KSO_WM_UNIT_TEXT_FILL_TYPE" val="1"/>
</p:tagLst>
</file>

<file path=ppt/tags/tag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9"/>
  <p:tag name="KSO_WM_UNIT_ID" val="diagram160078_5*l_i*1_9"/>
  <p:tag name="KSO_WM_UNIT_CLEAR" val="1"/>
  <p:tag name="KSO_WM_UNIT_LAYERLEVEL" val="1_1"/>
  <p:tag name="KSO_WM_DIAGRAM_GROUP_CODE" val="l1-1"/>
  <p:tag name="KSO_WM_UNIT_TEXT_FILL_FORE_SCHEMECOLOR_INDEX" val="7"/>
  <p:tag name="KSO_WM_UNIT_TEXT_FILL_TYPE" val="1"/>
</p:tagLst>
</file>

<file path=ppt/tags/tag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h_f"/>
  <p:tag name="KSO_WM_UNIT_INDEX" val="1_3_1"/>
  <p:tag name="KSO_WM_UNIT_ID" val="diagram160078_5*l_h_f*1_3_1"/>
  <p:tag name="KSO_WM_UNIT_CLEAR" val="1"/>
  <p:tag name="KSO_WM_UNIT_LAYERLEVEL" val="1_1_1"/>
  <p:tag name="KSO_WM_UNIT_VALUE" val="12"/>
  <p:tag name="KSO_WM_UNIT_HIGHLIGHT" val="0"/>
  <p:tag name="KSO_WM_UNIT_COMPATIBLE" val="0"/>
  <p:tag name="KSO_WM_UNIT_PRESET_TEXT_INDEX" val="4"/>
  <p:tag name="KSO_WM_UNIT_PRESET_TEXT_LEN" val="17"/>
  <p:tag name="KSO_WM_DIAGRAM_GROUP_CODE" val="l1-1"/>
  <p:tag name="KSO_WM_UNIT_TEXT_FILL_FORE_SCHEMECOLOR_INDEX" val="7"/>
  <p:tag name="KSO_WM_UNIT_TEXT_FILL_TYPE" val="1"/>
</p:tagLst>
</file>

<file path=ppt/tags/tag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4"/>
  <p:tag name="KSO_WM_UNIT_ID" val="diagram160078_5*l_i*1_4"/>
  <p:tag name="KSO_WM_UNIT_CLEAR" val="1"/>
  <p:tag name="KSO_WM_UNIT_LAYERLEVEL" val="1_1"/>
  <p:tag name="KSO_WM_DIAGRAM_GROUP_CODE" val="l1-1"/>
  <p:tag name="KSO_WM_UNIT_FILL_FORE_SCHEMECOLOR_INDEX" val="6"/>
  <p:tag name="KSO_WM_UNIT_FILL_TYPE" val="1"/>
  <p:tag name="KSO_WM_UNIT_TEXT_FILL_FORE_SCHEMECOLOR_INDEX" val="2"/>
  <p:tag name="KSO_WM_UNIT_TEXT_FILL_TYPE" val="1"/>
</p:tagLst>
</file>

<file path=ppt/tags/tag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5"/>
  <p:tag name="KSO_WM_UNIT_ID" val="diagram160078_5*l_i*1_5"/>
  <p:tag name="KSO_WM_UNIT_CLEAR" val="1"/>
  <p:tag name="KSO_WM_UNIT_LAYERLEVEL" val="1_1"/>
  <p:tag name="KSO_WM_DIAGRAM_GROUP_CODE" val="l1-1"/>
  <p:tag name="KSO_WM_UNIT_FILL_FORE_SCHEMECOLOR_INDEX" val="14"/>
  <p:tag name="KSO_WM_UNIT_FILL_TYPE" val="1"/>
  <p:tag name="KSO_WM_UNIT_TEXT_FILL_FORE_SCHEMECOLOR_INDEX" val="2"/>
  <p:tag name="KSO_WM_UNIT_TEXT_FILL_TYPE" val="1"/>
</p:tagLst>
</file>

<file path=ppt/tags/tag4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6"/>
  <p:tag name="KSO_WM_UNIT_ID" val="diagram160078_5*l_i*1_6"/>
  <p:tag name="KSO_WM_UNIT_CLEAR" val="1"/>
  <p:tag name="KSO_WM_UNIT_LAYERLEVEL" val="1_1"/>
  <p:tag name="KSO_WM_DIAGRAM_GROUP_CODE" val="l1-1"/>
  <p:tag name="KSO_WM_UNIT_TEXT_FILL_FORE_SCHEMECOLOR_INDEX" val="6"/>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h_f"/>
  <p:tag name="KSO_WM_UNIT_INDEX" val="1_1_1"/>
  <p:tag name="KSO_WM_UNIT_ID" val="diagram160660_4*l_h_f*1_1_1"/>
  <p:tag name="KSO_WM_UNIT_CLEAR" val="1"/>
  <p:tag name="KSO_WM_UNIT_LAYERLEVEL" val="1_1_1"/>
  <p:tag name="KSO_WM_UNIT_VALUE" val="28"/>
  <p:tag name="KSO_WM_UNIT_HIGHLIGHT" val="0"/>
  <p:tag name="KSO_WM_UNIT_COMPATIBLE" val="0"/>
  <p:tag name="KSO_WM_BEAUTIFY_FLAG" val="#wm#"/>
  <p:tag name="KSO_WM_UNIT_PRESET_TEXT_INDEX" val="4"/>
  <p:tag name="KSO_WM_UNIT_PRESET_TEXT_LEN" val="57"/>
  <p:tag name="KSO_WM_TAG_VERSION" val="1.0"/>
  <p:tag name="KSO_WM_DIAGRAM_GROUP_CODE" val="l1-1"/>
  <p:tag name="KSO_WM_UNIT_TEXT_FILL_FORE_SCHEMECOLOR_INDEX" val="13"/>
  <p:tag name="KSO_WM_UNIT_TEXT_FILL_TYPE" val="1"/>
</p:tagLst>
</file>

<file path=ppt/tags/tag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h_f"/>
  <p:tag name="KSO_WM_UNIT_INDEX" val="1_2_1"/>
  <p:tag name="KSO_WM_UNIT_ID" val="diagram160078_5*l_h_f*1_2_1"/>
  <p:tag name="KSO_WM_UNIT_CLEAR" val="1"/>
  <p:tag name="KSO_WM_UNIT_LAYERLEVEL" val="1_1_1"/>
  <p:tag name="KSO_WM_UNIT_VALUE" val="12"/>
  <p:tag name="KSO_WM_UNIT_HIGHLIGHT" val="0"/>
  <p:tag name="KSO_WM_UNIT_COMPATIBLE" val="0"/>
  <p:tag name="KSO_WM_UNIT_PRESET_TEXT_INDEX" val="4"/>
  <p:tag name="KSO_WM_UNIT_PRESET_TEXT_LEN" val="17"/>
  <p:tag name="KSO_WM_DIAGRAM_GROUP_CODE" val="l1-1"/>
  <p:tag name="KSO_WM_UNIT_TEXT_FILL_FORE_SCHEMECOLOR_INDEX" val="6"/>
  <p:tag name="KSO_WM_UNIT_TEXT_FILL_TYPE" val="1"/>
</p:tagLst>
</file>

<file path=ppt/tags/tag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1"/>
  <p:tag name="KSO_WM_UNIT_ID" val="diagram160078_5*l_i*1_1"/>
  <p:tag name="KSO_WM_UNIT_CLEAR" val="1"/>
  <p:tag name="KSO_WM_UNIT_LAYERLEVEL" val="1_1"/>
  <p:tag name="KSO_WM_DIAGRAM_GROUP_CODE" val="l1-1"/>
  <p:tag name="KSO_WM_UNIT_FILL_FORE_SCHEMECOLOR_INDEX" val="5"/>
  <p:tag name="KSO_WM_UNIT_FILL_TYPE" val="1"/>
  <p:tag name="KSO_WM_UNIT_TEXT_FILL_FORE_SCHEMECOLOR_INDEX" val="2"/>
  <p:tag name="KSO_WM_UNIT_TEXT_FILL_TYPE" val="1"/>
</p:tagLst>
</file>

<file path=ppt/tags/tag5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2"/>
  <p:tag name="KSO_WM_UNIT_ID" val="diagram160078_5*l_i*1_2"/>
  <p:tag name="KSO_WM_UNIT_CLEAR" val="1"/>
  <p:tag name="KSO_WM_UNIT_LAYERLEVEL" val="1_1"/>
  <p:tag name="KSO_WM_DIAGRAM_GROUP_CODE" val="l1-1"/>
  <p:tag name="KSO_WM_UNIT_FILL_FORE_SCHEMECOLOR_INDEX" val="14"/>
  <p:tag name="KSO_WM_UNIT_FILL_TYPE" val="1"/>
  <p:tag name="KSO_WM_UNIT_TEXT_FILL_FORE_SCHEMECOLOR_INDEX" val="2"/>
  <p:tag name="KSO_WM_UNIT_TEXT_FILL_TYPE" val="1"/>
</p:tagLst>
</file>

<file path=ppt/tags/tag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i"/>
  <p:tag name="KSO_WM_UNIT_INDEX" val="1_3"/>
  <p:tag name="KSO_WM_UNIT_ID" val="diagram160078_5*l_i*1_3"/>
  <p:tag name="KSO_WM_UNIT_CLEAR" val="1"/>
  <p:tag name="KSO_WM_UNIT_LAYERLEVEL" val="1_1"/>
  <p:tag name="KSO_WM_DIAGRAM_GROUP_CODE" val="l1-1"/>
  <p:tag name="KSO_WM_UNIT_TEXT_FILL_FORE_SCHEMECOLOR_INDEX" val="5"/>
  <p:tag name="KSO_WM_UNIT_TEXT_FILL_TYPE" val="1"/>
</p:tagLst>
</file>

<file path=ppt/tags/tag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78"/>
  <p:tag name="KSO_WM_UNIT_TYPE" val="l_h_f"/>
  <p:tag name="KSO_WM_UNIT_INDEX" val="1_1_1"/>
  <p:tag name="KSO_WM_UNIT_ID" val="diagram160078_5*l_h_f*1_1_1"/>
  <p:tag name="KSO_WM_UNIT_CLEAR" val="1"/>
  <p:tag name="KSO_WM_UNIT_LAYERLEVEL" val="1_1_1"/>
  <p:tag name="KSO_WM_UNIT_VALUE" val="12"/>
  <p:tag name="KSO_WM_UNIT_HIGHLIGHT" val="0"/>
  <p:tag name="KSO_WM_UNIT_COMPATIBLE" val="0"/>
  <p:tag name="KSO_WM_UNIT_PRESET_TEXT_INDEX" val="4"/>
  <p:tag name="KSO_WM_UNIT_PRESET_TEXT_LEN" val="17"/>
  <p:tag name="KSO_WM_DIAGRAM_GROUP_CODE" val="l1-1"/>
  <p:tag name="KSO_WM_UNIT_TEXT_FILL_FORE_SCHEMECOLOR_INDEX" val="5"/>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h_a"/>
  <p:tag name="KSO_WM_UNIT_INDEX" val="1_2_1"/>
  <p:tag name="KSO_WM_UNIT_ID" val="diagram160660_4*l_h_a*1_2_1"/>
  <p:tag name="KSO_WM_UNIT_CLEAR" val="1"/>
  <p:tag name="KSO_WM_UNIT_LAYERLEVEL" val="1_1_1"/>
  <p:tag name="KSO_WM_UNIT_VALUE" val="24"/>
  <p:tag name="KSO_WM_UNIT_HIGHLIGHT" val="0"/>
  <p:tag name="KSO_WM_UNIT_COMPATIBLE" val="0"/>
  <p:tag name="KSO_WM_BEAUTIFY_FLAG" val="#wm#"/>
  <p:tag name="KSO_WM_UNIT_PRESET_TEXT_INDEX" val="4"/>
  <p:tag name="KSO_WM_UNIT_PRESET_TEXT_LEN" val="12"/>
  <p:tag name="KSO_WM_TAG_VERSION" val="1.0"/>
  <p:tag name="KSO_WM_DIAGRAM_GROUP_CODE" val="l1-1"/>
  <p:tag name="KSO_WM_UNIT_FILL_FORE_SCHEMECOLOR_INDEX" val="6"/>
  <p:tag name="KSO_WM_UNIT_FILL_TYPE" val="1"/>
  <p:tag name="KSO_WM_UNIT_TEXT_FILL_FORE_SCHEMECOLOR_INDEX" val="14"/>
  <p:tag name="KSO_WM_UNIT_TEXT_FILL_TYPE" val="1"/>
</p:tagLst>
</file>

<file path=ppt/tags/tag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i"/>
  <p:tag name="KSO_WM_UNIT_INDEX" val="1_3"/>
  <p:tag name="KSO_WM_UNIT_ID" val="diagram160660_4*l_i*1_3"/>
  <p:tag name="KSO_WM_UNIT_CLEAR" val="1"/>
  <p:tag name="KSO_WM_UNIT_LAYERLEVEL" val="1_1"/>
  <p:tag name="KSO_WM_BEAUTIFY_FLAG" val="#wm#"/>
  <p:tag name="KSO_WM_TAG_VERSION" val="1.0"/>
  <p:tag name="KSO_WM_DIAGRAM_GROUP_CODE" val="l1-1"/>
  <p:tag name="KSO_WM_UNIT_FILL_FORE_SCHEMECOLOR_INDEX" val="6"/>
  <p:tag name="KSO_WM_UNIT_FILL_TYPE" val="1"/>
  <p:tag name="KSO_WM_UNIT_LINE_FORE_SCHEMECOLOR_INDEX" val="14"/>
  <p:tag name="KSO_WM_UNIT_LINE_FILL_TYPE" val="2"/>
  <p:tag name="KSO_WM_UNIT_TEXT_FILL_FORE_SCHEMECOLOR_INDEX" val="14"/>
  <p:tag name="KSO_WM_UNIT_TEXT_FILL_TYPE" val="1"/>
</p:tagLst>
</file>

<file path=ppt/tags/tag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h_f"/>
  <p:tag name="KSO_WM_UNIT_INDEX" val="1_2_1"/>
  <p:tag name="KSO_WM_UNIT_ID" val="diagram160660_4*l_h_f*1_2_1"/>
  <p:tag name="KSO_WM_UNIT_CLEAR" val="1"/>
  <p:tag name="KSO_WM_UNIT_LAYERLEVEL" val="1_1_1"/>
  <p:tag name="KSO_WM_UNIT_VALUE" val="28"/>
  <p:tag name="KSO_WM_UNIT_HIGHLIGHT" val="0"/>
  <p:tag name="KSO_WM_UNIT_COMPATIBLE" val="0"/>
  <p:tag name="KSO_WM_BEAUTIFY_FLAG" val="#wm#"/>
  <p:tag name="KSO_WM_UNIT_PRESET_TEXT_INDEX" val="4"/>
  <p:tag name="KSO_WM_UNIT_PRESET_TEXT_LEN" val="57"/>
  <p:tag name="KSO_WM_TAG_VERSION" val="1.0"/>
  <p:tag name="KSO_WM_DIAGRAM_GROUP_CODE" val="l1-1"/>
  <p:tag name="KSO_WM_UNIT_TEXT_FILL_FORE_SCHEMECOLOR_INDEX" val="13"/>
  <p:tag name="KSO_WM_UNIT_TEXT_FILL_TYPE" val="1"/>
</p:tagLst>
</file>

<file path=ppt/tags/tag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660"/>
  <p:tag name="KSO_WM_UNIT_TYPE" val="l_h_a"/>
  <p:tag name="KSO_WM_UNIT_INDEX" val="1_3_1"/>
  <p:tag name="KSO_WM_UNIT_ID" val="diagram160660_4*l_h_a*1_3_1"/>
  <p:tag name="KSO_WM_UNIT_CLEAR" val="1"/>
  <p:tag name="KSO_WM_UNIT_LAYERLEVEL" val="1_1_1"/>
  <p:tag name="KSO_WM_UNIT_VALUE" val="24"/>
  <p:tag name="KSO_WM_UNIT_HIGHLIGHT" val="0"/>
  <p:tag name="KSO_WM_UNIT_COMPATIBLE" val="0"/>
  <p:tag name="KSO_WM_BEAUTIFY_FLAG" val="#wm#"/>
  <p:tag name="KSO_WM_UNIT_PRESET_TEXT_INDEX" val="4"/>
  <p:tag name="KSO_WM_UNIT_PRESET_TEXT_LEN" val="12"/>
  <p:tag name="KSO_WM_TAG_VERSION" val="1.0"/>
  <p:tag name="KSO_WM_DIAGRAM_GROUP_CODE" val="l1-1"/>
  <p:tag name="KSO_WM_UNIT_FILL_FORE_SCHEMECOLOR_INDEX" val="7"/>
  <p:tag name="KSO_WM_UNIT_FILL_TYPE" val="1"/>
  <p:tag name="KSO_WM_UNIT_TEXT_FILL_FORE_SCHEMECOLOR_INDEX" val="14"/>
  <p:tag name="KSO_WM_UNIT_TEXT_FILL_TYPE"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TotalTime>
  <Words>924</Words>
  <Application>Microsoft Office PowerPoint</Application>
  <PresentationFormat>宽屏</PresentationFormat>
  <Paragraphs>140</Paragraphs>
  <Slides>17</Slides>
  <Notes>1</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17</vt:i4>
      </vt:variant>
    </vt:vector>
  </HeadingPairs>
  <TitlesOfParts>
    <vt:vector size="28" baseType="lpstr">
      <vt:lpstr>微软雅黑</vt:lpstr>
      <vt:lpstr>Arial</vt:lpstr>
      <vt:lpstr>Open Sans Semibold</vt:lpstr>
      <vt:lpstr>Calibri Light</vt:lpstr>
      <vt:lpstr>Calibri</vt:lpstr>
      <vt:lpstr>等线 Light</vt:lpstr>
      <vt:lpstr>等线</vt:lpstr>
      <vt:lpstr>华文行楷</vt:lpstr>
      <vt:lpstr>华文中宋</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zccv</dc:creator>
  <cp:lastModifiedBy>Administrator</cp:lastModifiedBy>
  <cp:revision>70</cp:revision>
  <dcterms:created xsi:type="dcterms:W3CDTF">2018-10-30T17:00:00Z</dcterms:created>
  <dcterms:modified xsi:type="dcterms:W3CDTF">2019-03-25T07:14:26Z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2052-11.1.0.8525</vt:lpwstr>
  </property>
</Properties>
</file>